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46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9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91" r:id="rId31"/>
    <p:sldId id="299" r:id="rId32"/>
    <p:sldId id="295" r:id="rId33"/>
    <p:sldId id="287" r:id="rId34"/>
    <p:sldId id="288" r:id="rId35"/>
    <p:sldId id="289" r:id="rId36"/>
    <p:sldId id="290" r:id="rId37"/>
    <p:sldId id="274" r:id="rId38"/>
    <p:sldId id="293" r:id="rId39"/>
    <p:sldId id="294" r:id="rId40"/>
    <p:sldId id="286" r:id="rId41"/>
    <p:sldId id="296" r:id="rId42"/>
    <p:sldId id="297" r:id="rId43"/>
    <p:sldId id="298" r:id="rId44"/>
    <p:sldId id="300" r:id="rId45"/>
  </p:sldIdLst>
  <p:sldSz cx="9144000" cy="6858000" type="screen4x3"/>
  <p:notesSz cx="7004050" cy="929005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9999"/>
    <a:srgbClr val="FF3300"/>
    <a:srgbClr val="FF6633"/>
    <a:srgbClr val="F8F8F8"/>
    <a:srgbClr val="FFFF99"/>
    <a:srgbClr val="FFFF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598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1EBC753E-2650-D9E8-6220-E7EC638611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4D303D7C-EB84-0637-4BEB-105A4DE8DF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34D31F3C-8229-E27D-E171-AB4107D37E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6233124A-4C34-4C93-44A1-C9AB96E4790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/>
            </a:lvl1pPr>
          </a:lstStyle>
          <a:p>
            <a:fld id="{F2F988C6-084F-4B32-A55A-20BE4AD1F8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20" name="Group 4">
            <a:extLst>
              <a:ext uri="{FF2B5EF4-FFF2-40B4-BE49-F238E27FC236}">
                <a16:creationId xmlns:a16="http://schemas.microsoft.com/office/drawing/2014/main" id="{AA97DE2C-C414-2998-00D0-89FF23AC4075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4821" name="Rectangle 5">
              <a:extLst>
                <a:ext uri="{FF2B5EF4-FFF2-40B4-BE49-F238E27FC236}">
                  <a16:creationId xmlns:a16="http://schemas.microsoft.com/office/drawing/2014/main" id="{4BF27FFC-3B89-D5C8-836C-4232209DD4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22" name="Rectangle 6">
              <a:extLst>
                <a:ext uri="{FF2B5EF4-FFF2-40B4-BE49-F238E27FC236}">
                  <a16:creationId xmlns:a16="http://schemas.microsoft.com/office/drawing/2014/main" id="{36D82ECB-C1AF-0937-FEF8-F5549BF58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34823" name="Group 7">
            <a:extLst>
              <a:ext uri="{FF2B5EF4-FFF2-40B4-BE49-F238E27FC236}">
                <a16:creationId xmlns:a16="http://schemas.microsoft.com/office/drawing/2014/main" id="{32411420-5415-DF04-C701-1791E886A4D5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4824" name="Rectangle 8">
              <a:extLst>
                <a:ext uri="{FF2B5EF4-FFF2-40B4-BE49-F238E27FC236}">
                  <a16:creationId xmlns:a16="http://schemas.microsoft.com/office/drawing/2014/main" id="{840BAFA8-5D8B-AD94-2F54-41207DE992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25" name="Rectangle 9">
              <a:extLst>
                <a:ext uri="{FF2B5EF4-FFF2-40B4-BE49-F238E27FC236}">
                  <a16:creationId xmlns:a16="http://schemas.microsoft.com/office/drawing/2014/main" id="{E6E35B07-18A9-0302-085D-F8A24E1609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4826" name="Group 10">
            <a:extLst>
              <a:ext uri="{FF2B5EF4-FFF2-40B4-BE49-F238E27FC236}">
                <a16:creationId xmlns:a16="http://schemas.microsoft.com/office/drawing/2014/main" id="{C8532A08-843B-9747-32B1-095F99021C92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4827" name="Rectangle 11">
              <a:extLst>
                <a:ext uri="{FF2B5EF4-FFF2-40B4-BE49-F238E27FC236}">
                  <a16:creationId xmlns:a16="http://schemas.microsoft.com/office/drawing/2014/main" id="{1B00DF49-FD75-4463-6EDD-E49E1D936D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28" name="Rectangle 12">
              <a:extLst>
                <a:ext uri="{FF2B5EF4-FFF2-40B4-BE49-F238E27FC236}">
                  <a16:creationId xmlns:a16="http://schemas.microsoft.com/office/drawing/2014/main" id="{77A26430-0152-04A5-5AB6-FE5B13DF10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4829" name="Group 13">
            <a:extLst>
              <a:ext uri="{FF2B5EF4-FFF2-40B4-BE49-F238E27FC236}">
                <a16:creationId xmlns:a16="http://schemas.microsoft.com/office/drawing/2014/main" id="{8EF6B611-2CB7-5E19-B54D-56B9CF269FFB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4830" name="Rectangle 14">
              <a:extLst>
                <a:ext uri="{FF2B5EF4-FFF2-40B4-BE49-F238E27FC236}">
                  <a16:creationId xmlns:a16="http://schemas.microsoft.com/office/drawing/2014/main" id="{18C5B766-D4E7-310C-E729-DBDE0DAC32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831" name="Rectangle 15">
              <a:extLst>
                <a:ext uri="{FF2B5EF4-FFF2-40B4-BE49-F238E27FC236}">
                  <a16:creationId xmlns:a16="http://schemas.microsoft.com/office/drawing/2014/main" id="{EA168E9B-2C29-0787-3663-1FBA4F6629B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4835" name="Rectangle 19">
            <a:extLst>
              <a:ext uri="{FF2B5EF4-FFF2-40B4-BE49-F238E27FC236}">
                <a16:creationId xmlns:a16="http://schemas.microsoft.com/office/drawing/2014/main" id="{013AC499-37EA-A1E8-F515-CA269767D7D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4836" name="Rectangle 20">
            <a:extLst>
              <a:ext uri="{FF2B5EF4-FFF2-40B4-BE49-F238E27FC236}">
                <a16:creationId xmlns:a16="http://schemas.microsoft.com/office/drawing/2014/main" id="{DA63CCFE-3827-CAE9-4DDD-BEAFFE73EF3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4837" name="Rectangle 21">
            <a:extLst>
              <a:ext uri="{FF2B5EF4-FFF2-40B4-BE49-F238E27FC236}">
                <a16:creationId xmlns:a16="http://schemas.microsoft.com/office/drawing/2014/main" id="{89653672-3430-EFAD-207F-CB678B3D4F3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4838" name="Rectangle 22">
            <a:extLst>
              <a:ext uri="{FF2B5EF4-FFF2-40B4-BE49-F238E27FC236}">
                <a16:creationId xmlns:a16="http://schemas.microsoft.com/office/drawing/2014/main" id="{B1D4B4FE-E83A-2268-733A-28BC584AE5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4839" name="Rectangle 23">
            <a:extLst>
              <a:ext uri="{FF2B5EF4-FFF2-40B4-BE49-F238E27FC236}">
                <a16:creationId xmlns:a16="http://schemas.microsoft.com/office/drawing/2014/main" id="{761331E6-10E1-873E-F7A0-53CBFA9657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13C53C-5173-4586-A6D0-C6EC2D965A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5DF2E-4864-F0BE-9D0D-FFA5047CA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0E18C-5115-C881-980A-B55689878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F456B-CB05-30C3-3165-2C09625ED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4890A-0E6D-D9CB-6F41-A25085DD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131CC-38D0-00B3-D0D9-697D7C70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E0513-5118-474C-B54A-F5301ACB87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0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85B126-CE7D-3D0A-2C5F-B4B07955D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BFB62-A72D-2186-69F8-DBBBF318A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3BA38-0C8B-B7B2-A9AD-131F3778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1DA8C-0356-BC04-072F-AB9971A9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183A7-7C07-C7E3-34D7-A27C4ED0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13D8D-13D8-44DC-92B3-E341F34CD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95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25041-7FC6-3531-5A4D-D1ADBC57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D585B-9231-E338-B0A7-819298C78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2F696-3001-01A6-79B6-DA2774EE4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9BC33-8796-3752-4030-CABF114F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D3D67-BC3A-218E-7C43-A6148906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3AE4D-A688-4A14-B886-5BF225F9F8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54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6E40-B02E-758F-27DE-F88979D8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C6811-3473-E8A7-9B9F-96F236EE8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C19F9-5832-5941-5317-6D20B34D6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0127B-5F86-2833-79DA-0FC75B1C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E24FE-2F13-EE65-1369-D6858E299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341B4-77B3-4E0A-B5CA-27B8A0843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72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F0D8-421F-BBF1-488C-19314293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D0FFF-7F12-9A7B-3C24-07AEB4505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0E4A6-396F-E829-E6D5-65FFF2A12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D027F-DEBD-E28F-934A-87A8DAF3D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EAC0F-9189-98C5-CF88-75C2628F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25505-00F4-8A88-F8F7-7F4F2850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FB11A-72F5-4D43-95FA-E643FAFA39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25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917C-6B1F-BE4E-49C4-86B36DFAE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E3791-FE8F-4D4E-37AB-50AC9729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8CF8F-60E8-F41C-4186-FD099EE86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5A4F6-9E1B-1FB1-4A55-C9450B4C8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57222-3BA9-325A-CB97-EC3BA1629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88B1C-35E1-2CB6-E6B2-5A062FD2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A4C7E-A8F2-48D8-AFA0-E764C683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300682-46BE-0886-6C53-F6EB707E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EB92C-B4A2-437B-868E-4F4300602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47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39C9B-53FC-8E54-762F-1E6036FCD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676DC6-BA8A-2B07-1E99-699A6665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6A25CD-14B1-3437-A346-56B756EC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0BEDF-C0EB-3344-CC17-A67149EC5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FBC79-E6A3-408B-B2FD-7C2662818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66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95E11E-E869-F4DC-CD26-B0419489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F07B5-3C2F-0DDB-1996-0CF8BE26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D7950-47CF-E466-E33A-9163969F6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BD4C8-F6AA-4093-AE68-30E9931203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8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7B1CD-711F-79FB-6FE6-373CE835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2C82-8223-2DF5-9E36-758AD80A1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6917B-CA72-06A0-669D-05F41459E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06110D-117B-6DE2-9532-F11779E8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9A170-260A-E76E-F471-B42AE9F4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6C374-EFF1-F939-8AB2-9D100CEF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4DED7-F1E0-41E5-A1EF-DA71D731E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23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B7872-A1EE-78AC-05A7-169F4896D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4AD6F4-1B45-1811-30A4-1BE7CC609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9968D-E5A7-E1FF-8993-DB886AEBD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71E95-6DE3-1B8B-9E44-9ACC9877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53F617-F7F7-63E8-C6F5-95CA5FD9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74B0E-D06D-435C-482F-98CD5DB28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97731-C3D7-4AF4-A99C-727FFE3C9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821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9" name="Group 7">
            <a:extLst>
              <a:ext uri="{FF2B5EF4-FFF2-40B4-BE49-F238E27FC236}">
                <a16:creationId xmlns:a16="http://schemas.microsoft.com/office/drawing/2014/main" id="{430FCC56-0F02-D013-1C7C-509052935AD8}"/>
              </a:ext>
            </a:extLst>
          </p:cNvPr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3800" name="Rectangle 8">
              <a:extLst>
                <a:ext uri="{FF2B5EF4-FFF2-40B4-BE49-F238E27FC236}">
                  <a16:creationId xmlns:a16="http://schemas.microsoft.com/office/drawing/2014/main" id="{6A2EF583-23F4-44DC-3202-A5C55ADE69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1" name="Rectangle 9">
              <a:extLst>
                <a:ext uri="{FF2B5EF4-FFF2-40B4-BE49-F238E27FC236}">
                  <a16:creationId xmlns:a16="http://schemas.microsoft.com/office/drawing/2014/main" id="{8C5D8CC0-6EC6-5D3A-973A-431D2F671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33802" name="Group 10">
            <a:extLst>
              <a:ext uri="{FF2B5EF4-FFF2-40B4-BE49-F238E27FC236}">
                <a16:creationId xmlns:a16="http://schemas.microsoft.com/office/drawing/2014/main" id="{37AEE9AA-1DB4-082B-7166-B976FE2BB48B}"/>
              </a:ext>
            </a:extLst>
          </p:cNvPr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3803" name="Rectangle 11">
              <a:extLst>
                <a:ext uri="{FF2B5EF4-FFF2-40B4-BE49-F238E27FC236}">
                  <a16:creationId xmlns:a16="http://schemas.microsoft.com/office/drawing/2014/main" id="{29060C79-EF27-B62A-CEC6-CA9B6F8EF70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4" name="Rectangle 12">
              <a:extLst>
                <a:ext uri="{FF2B5EF4-FFF2-40B4-BE49-F238E27FC236}">
                  <a16:creationId xmlns:a16="http://schemas.microsoft.com/office/drawing/2014/main" id="{AC56126D-0DE8-5400-B10F-00552C667DC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3805" name="Group 13">
            <a:extLst>
              <a:ext uri="{FF2B5EF4-FFF2-40B4-BE49-F238E27FC236}">
                <a16:creationId xmlns:a16="http://schemas.microsoft.com/office/drawing/2014/main" id="{366C8EDB-5F21-08A6-6C61-20DBCF9FC81B}"/>
              </a:ext>
            </a:extLst>
          </p:cNvPr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3806" name="Rectangle 14">
              <a:extLst>
                <a:ext uri="{FF2B5EF4-FFF2-40B4-BE49-F238E27FC236}">
                  <a16:creationId xmlns:a16="http://schemas.microsoft.com/office/drawing/2014/main" id="{5463F231-AAB0-2189-C86C-5FEE368827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07" name="Rectangle 15">
              <a:extLst>
                <a:ext uri="{FF2B5EF4-FFF2-40B4-BE49-F238E27FC236}">
                  <a16:creationId xmlns:a16="http://schemas.microsoft.com/office/drawing/2014/main" id="{F47B21DC-1859-6138-C539-04F51BEBBE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3808" name="Group 16">
            <a:extLst>
              <a:ext uri="{FF2B5EF4-FFF2-40B4-BE49-F238E27FC236}">
                <a16:creationId xmlns:a16="http://schemas.microsoft.com/office/drawing/2014/main" id="{62FC2648-94F9-E77F-2156-1519A11BB377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3809" name="Rectangle 17">
              <a:extLst>
                <a:ext uri="{FF2B5EF4-FFF2-40B4-BE49-F238E27FC236}">
                  <a16:creationId xmlns:a16="http://schemas.microsoft.com/office/drawing/2014/main" id="{5C47AA0C-F42A-ACE3-6EE0-CA48BE5002B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10" name="Rectangle 18">
              <a:extLst>
                <a:ext uri="{FF2B5EF4-FFF2-40B4-BE49-F238E27FC236}">
                  <a16:creationId xmlns:a16="http://schemas.microsoft.com/office/drawing/2014/main" id="{D1EDAACF-778A-966A-D99D-27E3DA0D6B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3814" name="Group 22">
            <a:extLst>
              <a:ext uri="{FF2B5EF4-FFF2-40B4-BE49-F238E27FC236}">
                <a16:creationId xmlns:a16="http://schemas.microsoft.com/office/drawing/2014/main" id="{C89AD28F-7E7D-C744-1776-4E92B0EC4DD4}"/>
              </a:ext>
            </a:extLst>
          </p:cNvPr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33812" name="Rectangle 20">
              <a:extLst>
                <a:ext uri="{FF2B5EF4-FFF2-40B4-BE49-F238E27FC236}">
                  <a16:creationId xmlns:a16="http://schemas.microsoft.com/office/drawing/2014/main" id="{8E8AA272-6203-AD32-3872-12294441BD8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813" name="Rectangle 21">
              <a:extLst>
                <a:ext uri="{FF2B5EF4-FFF2-40B4-BE49-F238E27FC236}">
                  <a16:creationId xmlns:a16="http://schemas.microsoft.com/office/drawing/2014/main" id="{4494DD52-1153-8340-BAA6-615F7352ED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3817" name="Rectangle 25">
            <a:extLst>
              <a:ext uri="{FF2B5EF4-FFF2-40B4-BE49-F238E27FC236}">
                <a16:creationId xmlns:a16="http://schemas.microsoft.com/office/drawing/2014/main" id="{ABEBBEA2-D6DE-E334-D7F5-781CD8350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3818" name="Rectangle 26">
            <a:extLst>
              <a:ext uri="{FF2B5EF4-FFF2-40B4-BE49-F238E27FC236}">
                <a16:creationId xmlns:a16="http://schemas.microsoft.com/office/drawing/2014/main" id="{05B0BB37-421B-0552-57C0-C457F48DA3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3819" name="Rectangle 27">
            <a:extLst>
              <a:ext uri="{FF2B5EF4-FFF2-40B4-BE49-F238E27FC236}">
                <a16:creationId xmlns:a16="http://schemas.microsoft.com/office/drawing/2014/main" id="{A7635591-857A-B05A-9C65-E18EC54175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3820" name="Rectangle 28">
            <a:extLst>
              <a:ext uri="{FF2B5EF4-FFF2-40B4-BE49-F238E27FC236}">
                <a16:creationId xmlns:a16="http://schemas.microsoft.com/office/drawing/2014/main" id="{2F5E91A5-0C35-760A-6B2C-022C4F90D2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0198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33821" name="Rectangle 29">
            <a:extLst>
              <a:ext uri="{FF2B5EF4-FFF2-40B4-BE49-F238E27FC236}">
                <a16:creationId xmlns:a16="http://schemas.microsoft.com/office/drawing/2014/main" id="{5C54D162-52D6-1ED3-F209-89A9D48CFB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D7A95E-8DA2-461C-9E89-CE100948C8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EC95C2B-B798-C732-8449-6B25AE4597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Mean, Median, Mode </a:t>
            </a:r>
            <a:br>
              <a:rPr lang="en-US" alt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altLang="en-US" sz="480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&amp; Range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25168EB0-5905-E5B7-E6E8-232DF19DAD4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/>
              <a:t>By Mr. Clutter</a:t>
            </a:r>
          </a:p>
          <a:p>
            <a:pPr>
              <a:lnSpc>
                <a:spcPct val="80000"/>
              </a:lnSpc>
            </a:pPr>
            <a:r>
              <a:rPr lang="en-US" altLang="en-US" sz="3600"/>
              <a:t>VMS Library</a:t>
            </a:r>
          </a:p>
          <a:p>
            <a:pPr>
              <a:lnSpc>
                <a:spcPct val="80000"/>
              </a:lnSpc>
            </a:pPr>
            <a:r>
              <a:rPr lang="en-US" altLang="en-US" sz="3600"/>
              <a:t>2007-2008</a:t>
            </a:r>
          </a:p>
        </p:txBody>
      </p:sp>
    </p:spTree>
  </p:cSld>
  <p:clrMapOvr>
    <a:masterClrMapping/>
  </p:clrMapOvr>
  <p:transition advTm="6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B5C892D-DE87-ED39-A989-A2C1FCCEF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EFC4370F-4DA3-94C5-65C1-D0AEA6CC4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Mean of a Group of Numbers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E310BE3-6B21-F42F-F1D0-22AFDF49C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>
                <a:solidFill>
                  <a:schemeClr val="accent1"/>
                </a:solidFill>
              </a:rPr>
              <a:t>Step 2 – Divide the sum by the number of addends.</a:t>
            </a:r>
          </a:p>
        </p:txBody>
      </p:sp>
      <p:sp>
        <p:nvSpPr>
          <p:cNvPr id="75780" name="Text Box 4">
            <a:extLst>
              <a:ext uri="{FF2B5EF4-FFF2-40B4-BE49-F238E27FC236}">
                <a16:creationId xmlns:a16="http://schemas.microsoft.com/office/drawing/2014/main" id="{FCE264D6-C063-3F1F-E7F8-DA2115D6F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05200"/>
            <a:ext cx="8445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/>
              <a:t>6</a:t>
            </a:r>
            <a:r>
              <a:rPr lang="en-US" altLang="en-US" sz="6600"/>
              <a:t>)</a:t>
            </a:r>
          </a:p>
        </p:txBody>
      </p:sp>
      <p:sp>
        <p:nvSpPr>
          <p:cNvPr id="75783" name="Line 7">
            <a:extLst>
              <a:ext uri="{FF2B5EF4-FFF2-40B4-BE49-F238E27FC236}">
                <a16:creationId xmlns:a16="http://schemas.microsoft.com/office/drawing/2014/main" id="{935A5B37-F33E-BE4C-6157-933A59263F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7338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942298E7-4BD1-AA2D-B110-C9E1441CB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81400"/>
            <a:ext cx="946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96</a:t>
            </a:r>
          </a:p>
        </p:txBody>
      </p:sp>
      <p:sp>
        <p:nvSpPr>
          <p:cNvPr id="75785" name="Line 9">
            <a:extLst>
              <a:ext uri="{FF2B5EF4-FFF2-40B4-BE49-F238E27FC236}">
                <a16:creationId xmlns:a16="http://schemas.microsoft.com/office/drawing/2014/main" id="{2421D2D4-DD3D-DB7D-C91B-165E288E03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114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D02817A5-080B-9D11-6FD0-0FCDFE5BE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657600"/>
            <a:ext cx="11160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accent2"/>
                </a:solidFill>
              </a:rPr>
              <a:t>sum</a:t>
            </a:r>
          </a:p>
        </p:txBody>
      </p:sp>
      <p:sp>
        <p:nvSpPr>
          <p:cNvPr id="75787" name="Text Box 11">
            <a:extLst>
              <a:ext uri="{FF2B5EF4-FFF2-40B4-BE49-F238E27FC236}">
                <a16:creationId xmlns:a16="http://schemas.microsoft.com/office/drawing/2014/main" id="{4348BAD7-7522-3561-1C9F-07AB258C9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3038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accent2"/>
                </a:solidFill>
              </a:rPr>
              <a:t># of addends</a:t>
            </a:r>
          </a:p>
        </p:txBody>
      </p:sp>
      <p:sp>
        <p:nvSpPr>
          <p:cNvPr id="75789" name="Line 13">
            <a:extLst>
              <a:ext uri="{FF2B5EF4-FFF2-40B4-BE49-F238E27FC236}">
                <a16:creationId xmlns:a16="http://schemas.microsoft.com/office/drawing/2014/main" id="{F1A106F1-85E6-28B6-BDFF-A5D6C8836C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5790" name="Text Box 14">
            <a:extLst>
              <a:ext uri="{FF2B5EF4-FFF2-40B4-BE49-F238E27FC236}">
                <a16:creationId xmlns:a16="http://schemas.microsoft.com/office/drawing/2014/main" id="{75453048-2FC7-AA61-9FFB-BA1FD5D11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19400"/>
            <a:ext cx="56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1</a:t>
            </a:r>
          </a:p>
        </p:txBody>
      </p:sp>
      <p:sp>
        <p:nvSpPr>
          <p:cNvPr id="75791" name="Text Box 15">
            <a:extLst>
              <a:ext uri="{FF2B5EF4-FFF2-40B4-BE49-F238E27FC236}">
                <a16:creationId xmlns:a16="http://schemas.microsoft.com/office/drawing/2014/main" id="{D06AB202-A9D3-DE79-3BB9-7DAFC72FD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114800"/>
            <a:ext cx="56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6</a:t>
            </a:r>
          </a:p>
        </p:txBody>
      </p:sp>
      <p:sp>
        <p:nvSpPr>
          <p:cNvPr id="75792" name="Line 16">
            <a:extLst>
              <a:ext uri="{FF2B5EF4-FFF2-40B4-BE49-F238E27FC236}">
                <a16:creationId xmlns:a16="http://schemas.microsoft.com/office/drawing/2014/main" id="{0C3E6DE7-F5B2-C4F0-9083-17FE03CF3E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953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5793" name="Line 17">
            <a:extLst>
              <a:ext uri="{FF2B5EF4-FFF2-40B4-BE49-F238E27FC236}">
                <a16:creationId xmlns:a16="http://schemas.microsoft.com/office/drawing/2014/main" id="{3A884D7B-AF33-EF7F-720B-FDB83582F6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724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5794" name="Text Box 18">
            <a:extLst>
              <a:ext uri="{FF2B5EF4-FFF2-40B4-BE49-F238E27FC236}">
                <a16:creationId xmlns:a16="http://schemas.microsoft.com/office/drawing/2014/main" id="{508A9133-8865-50D4-C85C-EFEE66B8E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724400"/>
            <a:ext cx="56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3</a:t>
            </a:r>
          </a:p>
        </p:txBody>
      </p:sp>
      <p:sp>
        <p:nvSpPr>
          <p:cNvPr id="75795" name="Line 19">
            <a:extLst>
              <a:ext uri="{FF2B5EF4-FFF2-40B4-BE49-F238E27FC236}">
                <a16:creationId xmlns:a16="http://schemas.microsoft.com/office/drawing/2014/main" id="{645733BA-AF89-FFA5-E402-40AC10BCE7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4196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5796" name="Text Box 20">
            <a:extLst>
              <a:ext uri="{FF2B5EF4-FFF2-40B4-BE49-F238E27FC236}">
                <a16:creationId xmlns:a16="http://schemas.microsoft.com/office/drawing/2014/main" id="{F6128922-FF54-AFB4-BD41-FB687C618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724400"/>
            <a:ext cx="56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/>
              <a:t>6</a:t>
            </a:r>
          </a:p>
        </p:txBody>
      </p:sp>
      <p:sp>
        <p:nvSpPr>
          <p:cNvPr id="75797" name="Text Box 21">
            <a:extLst>
              <a:ext uri="{FF2B5EF4-FFF2-40B4-BE49-F238E27FC236}">
                <a16:creationId xmlns:a16="http://schemas.microsoft.com/office/drawing/2014/main" id="{4175B92B-3D8C-F3B1-0111-F17B96B5E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819400"/>
            <a:ext cx="6413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/>
              <a:t>6</a:t>
            </a:r>
          </a:p>
        </p:txBody>
      </p:sp>
      <p:sp>
        <p:nvSpPr>
          <p:cNvPr id="75798" name="Text Box 22">
            <a:extLst>
              <a:ext uri="{FF2B5EF4-FFF2-40B4-BE49-F238E27FC236}">
                <a16:creationId xmlns:a16="http://schemas.microsoft.com/office/drawing/2014/main" id="{0D18A75C-AF3B-55E2-E60B-2B6910ACC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5334000"/>
            <a:ext cx="56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6</a:t>
            </a:r>
          </a:p>
        </p:txBody>
      </p:sp>
      <p:sp>
        <p:nvSpPr>
          <p:cNvPr id="75799" name="Text Box 23">
            <a:extLst>
              <a:ext uri="{FF2B5EF4-FFF2-40B4-BE49-F238E27FC236}">
                <a16:creationId xmlns:a16="http://schemas.microsoft.com/office/drawing/2014/main" id="{8FF97C07-2E9F-A9A6-F8DD-85F30FF09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0"/>
            <a:ext cx="56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/>
              <a:t>3</a:t>
            </a:r>
          </a:p>
        </p:txBody>
      </p:sp>
      <p:sp>
        <p:nvSpPr>
          <p:cNvPr id="75800" name="Line 24">
            <a:extLst>
              <a:ext uri="{FF2B5EF4-FFF2-40B4-BE49-F238E27FC236}">
                <a16:creationId xmlns:a16="http://schemas.microsoft.com/office/drawing/2014/main" id="{7B097FDF-DB8D-51B9-F006-3CE081CF2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617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75801" name="Line 25">
            <a:extLst>
              <a:ext uri="{FF2B5EF4-FFF2-40B4-BE49-F238E27FC236}">
                <a16:creationId xmlns:a16="http://schemas.microsoft.com/office/drawing/2014/main" id="{431FE645-C529-CE85-FB21-EFADB8A953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594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ransition advTm="209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6" grpId="0" autoUpdateAnimBg="0"/>
      <p:bldP spid="75787" grpId="0" autoUpdateAnimBg="0"/>
      <p:bldP spid="75790" grpId="0" autoUpdateAnimBg="0"/>
      <p:bldP spid="75791" grpId="0" autoUpdateAnimBg="0"/>
      <p:bldP spid="75794" grpId="0" autoUpdateAnimBg="0"/>
      <p:bldP spid="75796" grpId="0" autoUpdateAnimBg="0"/>
      <p:bldP spid="75797" grpId="0" autoUpdateAnimBg="0"/>
      <p:bldP spid="75798" grpId="0" autoUpdateAnimBg="0"/>
      <p:bldP spid="757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2A46B0-E7A3-0CBA-18C8-E4E39B7F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33741C10-E46D-D56D-D12C-20E3ABEDD7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Mean of a Group of Numbers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CC4A3C4B-B40D-4EE8-240B-09AFDE9D2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137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4400">
                <a:solidFill>
                  <a:schemeClr val="accent1"/>
                </a:solidFill>
              </a:rPr>
              <a:t>The mean or average of these numbers is 16.</a:t>
            </a:r>
          </a:p>
        </p:txBody>
      </p:sp>
      <p:sp>
        <p:nvSpPr>
          <p:cNvPr id="76823" name="Text Box 23">
            <a:extLst>
              <a:ext uri="{FF2B5EF4-FFF2-40B4-BE49-F238E27FC236}">
                <a16:creationId xmlns:a16="http://schemas.microsoft.com/office/drawing/2014/main" id="{BE8B07AC-EBF5-3109-2505-245B26388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81400"/>
            <a:ext cx="628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8, 10, 12, 18, 22, 26</a:t>
            </a:r>
          </a:p>
        </p:txBody>
      </p:sp>
    </p:spTree>
  </p:cSld>
  <p:clrMapOvr>
    <a:masterClrMapping/>
  </p:clrMapOvr>
  <p:transition advTm="59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475AB6-49F7-0728-BFA6-A82F521FA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5339BD8C-AC77-CBB9-2E0C-63621AF9F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mean of these numbers?</a:t>
            </a:r>
          </a:p>
        </p:txBody>
      </p:sp>
      <p:sp>
        <p:nvSpPr>
          <p:cNvPr id="77828" name="Text Box 4">
            <a:extLst>
              <a:ext uri="{FF2B5EF4-FFF2-40B4-BE49-F238E27FC236}">
                <a16:creationId xmlns:a16="http://schemas.microsoft.com/office/drawing/2014/main" id="{7F77D4C4-930E-291A-B847-90325D3CC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362200"/>
            <a:ext cx="3041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7, 10, 16 </a:t>
            </a:r>
          </a:p>
        </p:txBody>
      </p:sp>
      <p:sp>
        <p:nvSpPr>
          <p:cNvPr id="77831" name="Text Box 7">
            <a:extLst>
              <a:ext uri="{FF2B5EF4-FFF2-40B4-BE49-F238E27FC236}">
                <a16:creationId xmlns:a16="http://schemas.microsoft.com/office/drawing/2014/main" id="{B775365E-1983-4934-8FD0-2F6A05A91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886200"/>
            <a:ext cx="1098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11</a:t>
            </a:r>
          </a:p>
        </p:txBody>
      </p:sp>
    </p:spTree>
  </p:cSld>
  <p:clrMapOvr>
    <a:masterClrMapping/>
  </p:clrMapOvr>
  <p:transition advTm="10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3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7AE9534-E8F4-CE2C-661F-634254F7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AEEF66A6-FD23-F5AB-0ACD-839053732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mean of these numbers?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F13FB122-B5F8-AED3-7972-44C889606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86000"/>
            <a:ext cx="3613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2, 9, 14, 27</a:t>
            </a: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8606F041-143D-504E-3001-64C514781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886200"/>
            <a:ext cx="1098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13</a:t>
            </a:r>
          </a:p>
        </p:txBody>
      </p:sp>
    </p:spTree>
  </p:cSld>
  <p:clrMapOvr>
    <a:masterClrMapping/>
  </p:clrMapOvr>
  <p:transition advTm="101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utoUpdateAnimBg="0"/>
      <p:bldP spid="788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4738F05-22EC-9E55-B3E2-BBE354D27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736B9A7C-7294-792A-10C5-8B1929453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mean of these numbers?</a:t>
            </a:r>
          </a:p>
        </p:txBody>
      </p:sp>
      <p:sp>
        <p:nvSpPr>
          <p:cNvPr id="79875" name="Text Box 3">
            <a:extLst>
              <a:ext uri="{FF2B5EF4-FFF2-40B4-BE49-F238E27FC236}">
                <a16:creationId xmlns:a16="http://schemas.microsoft.com/office/drawing/2014/main" id="{A5605D28-C898-653D-5E42-527D97B12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86000"/>
            <a:ext cx="437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1, 2, 7, 11, 19</a:t>
            </a:r>
          </a:p>
        </p:txBody>
      </p:sp>
      <p:sp>
        <p:nvSpPr>
          <p:cNvPr id="79876" name="Text Box 4">
            <a:extLst>
              <a:ext uri="{FF2B5EF4-FFF2-40B4-BE49-F238E27FC236}">
                <a16:creationId xmlns:a16="http://schemas.microsoft.com/office/drawing/2014/main" id="{ADC760B5-EB4E-ECD8-4E24-AA1008B91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886200"/>
            <a:ext cx="6413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8</a:t>
            </a:r>
          </a:p>
        </p:txBody>
      </p:sp>
    </p:spTree>
  </p:cSld>
  <p:clrMapOvr>
    <a:masterClrMapping/>
  </p:clrMapOvr>
  <p:transition advTm="102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64A7E13-0E3B-CE29-9A04-6A6105392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DDBE75E4-A7F6-98AD-3135-4E6B868CC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mean of these numbers?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9655E501-BFE2-67F6-94A1-7A9FDCCAD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209800"/>
            <a:ext cx="437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26, 33, 41, 52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24F04C4B-7763-DEE0-E798-779DE62D1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886200"/>
            <a:ext cx="1098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38</a:t>
            </a:r>
          </a:p>
        </p:txBody>
      </p:sp>
    </p:spTree>
  </p:cSld>
  <p:clrMapOvr>
    <a:masterClrMapping/>
  </p:clrMapOvr>
  <p:transition advTm="8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8337FCD-6C2F-0742-5780-EECB491A3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A06A1D48-F883-5AF8-968A-D13368DEB5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/>
              <a:t>Definition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7379177E-07C4-9DF0-393F-36E56D507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</a:t>
            </a:r>
            <a:r>
              <a:rPr lang="en-US" altLang="en-US" sz="6600" u="sng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</a:t>
            </a: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ian</a:t>
            </a:r>
          </a:p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in the</a:t>
            </a:r>
          </a:p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Mi</a:t>
            </a:r>
            <a:r>
              <a:rPr lang="en-US" altLang="en-US" sz="6600" u="sng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dd</a:t>
            </a: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</a:t>
            </a:r>
          </a:p>
        </p:txBody>
      </p:sp>
    </p:spTree>
  </p:cSld>
  <p:clrMapOvr>
    <a:masterClrMapping/>
  </p:clrMapOvr>
  <p:transition advTm="72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5665C29-05D4-C7C8-46F8-C903C2D1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2DE130B8-2480-44BF-F236-99CD9016A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/>
              <a:t>Definition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062A0362-35C2-4B17-010E-2E8ADE6B5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752600"/>
          </a:xfrm>
        </p:spPr>
        <p:txBody>
          <a:bodyPr/>
          <a:lstStyle/>
          <a:p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Median</a:t>
            </a:r>
            <a:r>
              <a:rPr lang="en-US" altLang="en-US" sz="4400">
                <a:solidFill>
                  <a:schemeClr val="hlink"/>
                </a:solidFill>
              </a:rPr>
              <a:t> </a:t>
            </a:r>
            <a:r>
              <a:rPr lang="en-US" altLang="en-US" sz="4400"/>
              <a:t>– the middle number in a set of ordered numbers.</a:t>
            </a: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0150BF36-FD6A-5E39-784B-3D1ADC89A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352800"/>
            <a:ext cx="52133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/>
              <a:t>1, 3, 7, 10, 13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1C4FFF4F-22A9-B009-F047-BBF6E3543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00600"/>
            <a:ext cx="3009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Median = 7</a:t>
            </a:r>
          </a:p>
        </p:txBody>
      </p:sp>
      <p:sp>
        <p:nvSpPr>
          <p:cNvPr id="82950" name="Oval 6">
            <a:extLst>
              <a:ext uri="{FF2B5EF4-FFF2-40B4-BE49-F238E27FC236}">
                <a16:creationId xmlns:a16="http://schemas.microsoft.com/office/drawing/2014/main" id="{0AF05EAE-529E-4E31-8854-832C3957F1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352800"/>
            <a:ext cx="6858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49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  <p:bldP spid="82948" grpId="0" autoUpdateAnimBg="0"/>
      <p:bldP spid="8294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B669A39-369C-6FE5-87EF-DC564E60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F37F3555-9616-3B84-70F9-64DD60D78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Median in a Group of Numbers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2FC7BF12-FCF9-3554-78A7-7C55EF252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r>
              <a:rPr lang="en-US" altLang="en-US" sz="4400">
                <a:solidFill>
                  <a:schemeClr val="accent1"/>
                </a:solidFill>
              </a:rPr>
              <a:t>Step 1 – Arrange the numbers in order from least to greatest.</a:t>
            </a:r>
          </a:p>
        </p:txBody>
      </p:sp>
      <p:sp>
        <p:nvSpPr>
          <p:cNvPr id="102404" name="Text Box 4">
            <a:extLst>
              <a:ext uri="{FF2B5EF4-FFF2-40B4-BE49-F238E27FC236}">
                <a16:creationId xmlns:a16="http://schemas.microsoft.com/office/drawing/2014/main" id="{1D5F3021-21FF-52B9-6BF7-0B0DC9844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570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21, 18, 24, 19, 27 </a:t>
            </a: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54527905-7F2D-A969-7107-3EC28471C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0"/>
            <a:ext cx="551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18, 19, 21, 24, 27</a:t>
            </a:r>
          </a:p>
        </p:txBody>
      </p:sp>
    </p:spTree>
  </p:cSld>
  <p:clrMapOvr>
    <a:masterClrMapping/>
  </p:clrMapOvr>
  <p:transition advTm="91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  <p:bldP spid="10240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400F3C-8C85-D98F-ED20-90BF4543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882CC8AE-0ADA-05C3-48C6-CC8F08F8A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Median in a Group of Numbers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BCAE049A-62B2-AD2B-9B26-B2F0A7E08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r>
              <a:rPr lang="en-US" altLang="en-US" sz="4400">
                <a:solidFill>
                  <a:schemeClr val="accent1"/>
                </a:solidFill>
              </a:rPr>
              <a:t>Step 2 – Find the middle number.</a:t>
            </a:r>
          </a:p>
        </p:txBody>
      </p:sp>
      <p:sp>
        <p:nvSpPr>
          <p:cNvPr id="84996" name="Text Box 4">
            <a:extLst>
              <a:ext uri="{FF2B5EF4-FFF2-40B4-BE49-F238E27FC236}">
                <a16:creationId xmlns:a16="http://schemas.microsoft.com/office/drawing/2014/main" id="{51295A02-AB9B-A5AD-85FF-785AC98E4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570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21, 18, 24, 19, 27 </a:t>
            </a: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7512F724-10F9-98AD-CDE7-9994CC16C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0"/>
            <a:ext cx="551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18, 19, 21, 24, 27</a:t>
            </a:r>
          </a:p>
        </p:txBody>
      </p:sp>
      <p:sp>
        <p:nvSpPr>
          <p:cNvPr id="84998" name="Oval 6">
            <a:extLst>
              <a:ext uri="{FF2B5EF4-FFF2-40B4-BE49-F238E27FC236}">
                <a16:creationId xmlns:a16="http://schemas.microsoft.com/office/drawing/2014/main" id="{B43542F3-0F8E-0195-3C22-0606E1323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495800"/>
            <a:ext cx="990600" cy="990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65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9D283F1-BDB3-ECAA-7E13-F97A14AD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118091DF-B599-F185-FDF0-32F00C681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/>
              <a:t>Vocabulary Review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41150CDB-B1DD-8D52-9D0B-A566937C1B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0480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</a:pPr>
            <a:r>
              <a:rPr lang="en-US" altLang="en-US" sz="4400">
                <a:solidFill>
                  <a:schemeClr val="accent2"/>
                </a:solidFill>
              </a:rPr>
              <a:t>Sum</a:t>
            </a:r>
            <a:r>
              <a:rPr lang="en-US" altLang="en-US" sz="4400"/>
              <a:t> – the answer to an addition problem.</a:t>
            </a:r>
          </a:p>
          <a:p>
            <a:pPr>
              <a:lnSpc>
                <a:spcPct val="80000"/>
              </a:lnSpc>
            </a:pPr>
            <a:r>
              <a:rPr lang="en-US" altLang="en-US" sz="4400">
                <a:solidFill>
                  <a:schemeClr val="accent1"/>
                </a:solidFill>
              </a:rPr>
              <a:t>Addend</a:t>
            </a:r>
            <a:r>
              <a:rPr lang="en-US" altLang="en-US" sz="4400"/>
              <a:t> – the numbers you added together to get the sum.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05B0CB5E-3C52-B731-FDD5-02E7A1B6E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648200"/>
            <a:ext cx="36449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600">
                <a:solidFill>
                  <a:schemeClr val="accent1"/>
                </a:solidFill>
              </a:rPr>
              <a:t>6</a:t>
            </a:r>
            <a:r>
              <a:rPr lang="en-US" altLang="en-US" sz="6600"/>
              <a:t> + </a:t>
            </a:r>
            <a:r>
              <a:rPr lang="en-US" altLang="en-US" sz="6600">
                <a:solidFill>
                  <a:schemeClr val="accent1"/>
                </a:solidFill>
              </a:rPr>
              <a:t>9</a:t>
            </a:r>
            <a:r>
              <a:rPr lang="en-US" altLang="en-US" sz="6600"/>
              <a:t> = </a:t>
            </a:r>
            <a:r>
              <a:rPr lang="en-US" altLang="en-US" sz="6600">
                <a:solidFill>
                  <a:schemeClr val="accent2"/>
                </a:solidFill>
              </a:rPr>
              <a:t>15</a:t>
            </a:r>
          </a:p>
        </p:txBody>
      </p:sp>
    </p:spTree>
  </p:cSld>
  <p:clrMapOvr>
    <a:masterClrMapping/>
  </p:clrMapOvr>
  <p:transition advTm="155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  <p:bldP spid="7475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A77D546-2051-7862-DEDC-B4691F6D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67001E62-686C-61FF-AEE2-6FA1C29E25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Median in a Group of Numbers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AB0197CE-3DE0-D15C-3128-990943EC0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r>
              <a:rPr lang="en-US" altLang="en-US" sz="4400">
                <a:solidFill>
                  <a:schemeClr val="accent1"/>
                </a:solidFill>
              </a:rPr>
              <a:t>Step 2 – Find the middle number.</a:t>
            </a:r>
          </a:p>
        </p:txBody>
      </p:sp>
      <p:sp>
        <p:nvSpPr>
          <p:cNvPr id="86021" name="Text Box 5">
            <a:extLst>
              <a:ext uri="{FF2B5EF4-FFF2-40B4-BE49-F238E27FC236}">
                <a16:creationId xmlns:a16="http://schemas.microsoft.com/office/drawing/2014/main" id="{296352DA-03AC-FC3A-0883-435179D4E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429000"/>
            <a:ext cx="551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18, 19, 21, 24, 27</a:t>
            </a:r>
          </a:p>
        </p:txBody>
      </p:sp>
      <p:sp>
        <p:nvSpPr>
          <p:cNvPr id="86022" name="Oval 6">
            <a:extLst>
              <a:ext uri="{FF2B5EF4-FFF2-40B4-BE49-F238E27FC236}">
                <a16:creationId xmlns:a16="http://schemas.microsoft.com/office/drawing/2014/main" id="{54A83E3C-E203-7AD7-F527-1DFDB2529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429000"/>
            <a:ext cx="990600" cy="990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6023" name="Rectangle 7">
            <a:extLst>
              <a:ext uri="{FF2B5EF4-FFF2-40B4-BE49-F238E27FC236}">
                <a16:creationId xmlns:a16="http://schemas.microsoft.com/office/drawing/2014/main" id="{802111B0-5C45-7F16-742B-61983563F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74676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/>
              <a:t>This is your median number.</a:t>
            </a:r>
          </a:p>
        </p:txBody>
      </p:sp>
    </p:spTree>
  </p:cSld>
  <p:clrMapOvr>
    <a:masterClrMapping/>
  </p:clrMapOvr>
  <p:transition advTm="80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E1D7097-259F-A84F-7809-BFF66321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EADFB684-09A8-AB36-47AF-46701D3E6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Median in a Group of Numbers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583BF4F1-4755-3F62-CCF9-FD38E759B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>
                <a:solidFill>
                  <a:schemeClr val="accent1"/>
                </a:solidFill>
              </a:rPr>
              <a:t>Step 3 – If there are two middle numbers, find the mean of these two numbers.</a:t>
            </a:r>
          </a:p>
        </p:txBody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5B7EBB17-24A4-76A1-9CBB-5EFB81BCC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191000"/>
            <a:ext cx="6705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/>
              <a:t>18, 19, 21, 25, 27, 28</a:t>
            </a:r>
          </a:p>
        </p:txBody>
      </p:sp>
      <p:sp>
        <p:nvSpPr>
          <p:cNvPr id="87045" name="Oval 5">
            <a:extLst>
              <a:ext uri="{FF2B5EF4-FFF2-40B4-BE49-F238E27FC236}">
                <a16:creationId xmlns:a16="http://schemas.microsoft.com/office/drawing/2014/main" id="{24D1EEEF-3F7D-189B-6F3C-0616A1C7D6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267200"/>
            <a:ext cx="990600" cy="990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7047" name="Oval 7">
            <a:extLst>
              <a:ext uri="{FF2B5EF4-FFF2-40B4-BE49-F238E27FC236}">
                <a16:creationId xmlns:a16="http://schemas.microsoft.com/office/drawing/2014/main" id="{387DAB7A-D240-61D4-E156-11B962697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267200"/>
            <a:ext cx="990600" cy="990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12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B0E520-29CD-3F4B-ECFD-2C6C9024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B6B0AE37-8123-F03C-B7DB-87261F44E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Median in a Group of Numbers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8296FAE-7DCA-6A31-4DEF-809F3D984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>
                <a:solidFill>
                  <a:schemeClr val="accent1"/>
                </a:solidFill>
              </a:rPr>
              <a:t>Step 3 – If there are two middle numbers, find the mean of these two numbers.</a:t>
            </a:r>
          </a:p>
        </p:txBody>
      </p:sp>
      <p:sp>
        <p:nvSpPr>
          <p:cNvPr id="88068" name="Text Box 4">
            <a:extLst>
              <a:ext uri="{FF2B5EF4-FFF2-40B4-BE49-F238E27FC236}">
                <a16:creationId xmlns:a16="http://schemas.microsoft.com/office/drawing/2014/main" id="{E92443E0-D9F6-464D-08E9-A996EB202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29000"/>
            <a:ext cx="2971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/>
              <a:t>21+ 25 = </a:t>
            </a:r>
          </a:p>
        </p:txBody>
      </p:sp>
      <p:sp>
        <p:nvSpPr>
          <p:cNvPr id="88069" name="Oval 5">
            <a:extLst>
              <a:ext uri="{FF2B5EF4-FFF2-40B4-BE49-F238E27FC236}">
                <a16:creationId xmlns:a16="http://schemas.microsoft.com/office/drawing/2014/main" id="{454D86A1-8E26-818A-05CA-7F0C0B1B7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429000"/>
            <a:ext cx="990600" cy="990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0" name="Oval 6">
            <a:extLst>
              <a:ext uri="{FF2B5EF4-FFF2-40B4-BE49-F238E27FC236}">
                <a16:creationId xmlns:a16="http://schemas.microsoft.com/office/drawing/2014/main" id="{45C7E023-1B40-ECBF-5E70-91C756DD1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990600" cy="9906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71" name="Text Box 7">
            <a:extLst>
              <a:ext uri="{FF2B5EF4-FFF2-40B4-BE49-F238E27FC236}">
                <a16:creationId xmlns:a16="http://schemas.microsoft.com/office/drawing/2014/main" id="{3D655492-B95F-DB31-3DAB-A8B72F0E1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352800"/>
            <a:ext cx="113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46 </a:t>
            </a:r>
          </a:p>
        </p:txBody>
      </p:sp>
      <p:sp>
        <p:nvSpPr>
          <p:cNvPr id="88072" name="Text Box 8">
            <a:extLst>
              <a:ext uri="{FF2B5EF4-FFF2-40B4-BE49-F238E27FC236}">
                <a16:creationId xmlns:a16="http://schemas.microsoft.com/office/drawing/2014/main" id="{B13873D6-988D-B3B3-489A-45AD5B001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029200"/>
            <a:ext cx="8445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/>
              <a:t>2</a:t>
            </a:r>
            <a:r>
              <a:rPr lang="en-US" altLang="en-US" sz="6600"/>
              <a:t>)</a:t>
            </a:r>
          </a:p>
        </p:txBody>
      </p:sp>
      <p:sp>
        <p:nvSpPr>
          <p:cNvPr id="88073" name="Line 9">
            <a:extLst>
              <a:ext uri="{FF2B5EF4-FFF2-40B4-BE49-F238E27FC236}">
                <a16:creationId xmlns:a16="http://schemas.microsoft.com/office/drawing/2014/main" id="{F3C97E27-E0F0-31EE-F90F-6960E06A0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2578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4" name="Text Box 10">
            <a:extLst>
              <a:ext uri="{FF2B5EF4-FFF2-40B4-BE49-F238E27FC236}">
                <a16:creationId xmlns:a16="http://schemas.microsoft.com/office/drawing/2014/main" id="{E35EFBD2-7A72-BCA1-0E37-3B7CA03B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105400"/>
            <a:ext cx="113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46 </a:t>
            </a:r>
          </a:p>
        </p:txBody>
      </p:sp>
      <p:sp>
        <p:nvSpPr>
          <p:cNvPr id="88075" name="Text Box 11">
            <a:extLst>
              <a:ext uri="{FF2B5EF4-FFF2-40B4-BE49-F238E27FC236}">
                <a16:creationId xmlns:a16="http://schemas.microsoft.com/office/drawing/2014/main" id="{E2E717AD-39B2-609C-C2B0-A0405D488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419600"/>
            <a:ext cx="946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23</a:t>
            </a:r>
          </a:p>
        </p:txBody>
      </p:sp>
      <p:sp>
        <p:nvSpPr>
          <p:cNvPr id="88076" name="Line 12">
            <a:extLst>
              <a:ext uri="{FF2B5EF4-FFF2-40B4-BE49-F238E27FC236}">
                <a16:creationId xmlns:a16="http://schemas.microsoft.com/office/drawing/2014/main" id="{7CF508E7-AE49-AF65-8112-E654A76EB2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48006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88077" name="Text Box 13">
            <a:extLst>
              <a:ext uri="{FF2B5EF4-FFF2-40B4-BE49-F238E27FC236}">
                <a16:creationId xmlns:a16="http://schemas.microsoft.com/office/drawing/2014/main" id="{9BF20846-A424-061A-9E3B-C028C9B40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4318000"/>
            <a:ext cx="1978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800">
                <a:solidFill>
                  <a:schemeClr val="accent2"/>
                </a:solidFill>
              </a:rPr>
              <a:t>median</a:t>
            </a:r>
          </a:p>
        </p:txBody>
      </p:sp>
    </p:spTree>
  </p:cSld>
  <p:clrMapOvr>
    <a:masterClrMapping/>
  </p:clrMapOvr>
  <p:transition advTm="134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utoUpdateAnimBg="0"/>
      <p:bldP spid="88072" grpId="0" autoUpdateAnimBg="0"/>
      <p:bldP spid="88074" grpId="0" autoUpdateAnimBg="0"/>
      <p:bldP spid="88075" grpId="0" autoUpdateAnimBg="0"/>
      <p:bldP spid="8807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6FE639-ABDA-348B-ECD3-D575B3BB4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10178E85-02F3-5F33-D647-5BD23F7FF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median of these numbers?</a:t>
            </a:r>
          </a:p>
        </p:txBody>
      </p:sp>
      <p:sp>
        <p:nvSpPr>
          <p:cNvPr id="89091" name="Text Box 3">
            <a:extLst>
              <a:ext uri="{FF2B5EF4-FFF2-40B4-BE49-F238E27FC236}">
                <a16:creationId xmlns:a16="http://schemas.microsoft.com/office/drawing/2014/main" id="{CE3AE122-7A87-3802-FD46-C1E4A21A2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828800"/>
            <a:ext cx="3041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16, 10, 7 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A75141E9-B506-2E57-F3AE-393D968F1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267200"/>
            <a:ext cx="1098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89093" name="Text Box 5">
            <a:extLst>
              <a:ext uri="{FF2B5EF4-FFF2-40B4-BE49-F238E27FC236}">
                <a16:creationId xmlns:a16="http://schemas.microsoft.com/office/drawing/2014/main" id="{DA206530-3034-372C-6371-C630C176C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5600"/>
            <a:ext cx="3041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7, 10, 16 </a:t>
            </a:r>
          </a:p>
        </p:txBody>
      </p:sp>
      <p:sp>
        <p:nvSpPr>
          <p:cNvPr id="89094" name="Oval 6">
            <a:extLst>
              <a:ext uri="{FF2B5EF4-FFF2-40B4-BE49-F238E27FC236}">
                <a16:creationId xmlns:a16="http://schemas.microsoft.com/office/drawing/2014/main" id="{5A1B0B4E-97DC-12B0-FA77-B78943C77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819400"/>
            <a:ext cx="12192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86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utoUpdateAnimBg="0"/>
      <p:bldP spid="89092" grpId="0" autoUpdateAnimBg="0"/>
      <p:bldP spid="8909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752CACA-6CC5-DC45-8381-D5A8FC421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BF329DAF-C1B1-D93E-9DEE-9DB6A3E07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median of these numbers?</a:t>
            </a:r>
          </a:p>
        </p:txBody>
      </p:sp>
      <p:sp>
        <p:nvSpPr>
          <p:cNvPr id="90115" name="Text Box 3">
            <a:extLst>
              <a:ext uri="{FF2B5EF4-FFF2-40B4-BE49-F238E27FC236}">
                <a16:creationId xmlns:a16="http://schemas.microsoft.com/office/drawing/2014/main" id="{BBD1CED8-4AE7-B163-0DD0-BB38291A5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905000"/>
            <a:ext cx="494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29, 8, 4, 11, 19 </a:t>
            </a:r>
          </a:p>
        </p:txBody>
      </p:sp>
      <p:sp>
        <p:nvSpPr>
          <p:cNvPr id="90116" name="Text Box 4">
            <a:extLst>
              <a:ext uri="{FF2B5EF4-FFF2-40B4-BE49-F238E27FC236}">
                <a16:creationId xmlns:a16="http://schemas.microsoft.com/office/drawing/2014/main" id="{48BBF635-DDE9-C519-4E1F-172EB09D9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1098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11</a:t>
            </a:r>
          </a:p>
        </p:txBody>
      </p:sp>
      <p:sp>
        <p:nvSpPr>
          <p:cNvPr id="90117" name="Text Box 5">
            <a:extLst>
              <a:ext uri="{FF2B5EF4-FFF2-40B4-BE49-F238E27FC236}">
                <a16:creationId xmlns:a16="http://schemas.microsoft.com/office/drawing/2014/main" id="{43EEB909-DDE0-FFF8-AB2D-CBB9C27BE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0"/>
            <a:ext cx="494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4, 8, 11, 19, 29 </a:t>
            </a:r>
          </a:p>
        </p:txBody>
      </p:sp>
      <p:sp>
        <p:nvSpPr>
          <p:cNvPr id="90118" name="Oval 6">
            <a:extLst>
              <a:ext uri="{FF2B5EF4-FFF2-40B4-BE49-F238E27FC236}">
                <a16:creationId xmlns:a16="http://schemas.microsoft.com/office/drawing/2014/main" id="{4A05D9AD-9BB9-C589-D6CA-65E693F8E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2192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  <p:bldP spid="9011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E2A19B4-F8A1-CF76-30CB-0EBCF9BD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764629CB-E0CD-8A88-98A3-8535D423D9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median of these numbers?</a:t>
            </a:r>
          </a:p>
        </p:txBody>
      </p:sp>
      <p:sp>
        <p:nvSpPr>
          <p:cNvPr id="91139" name="Text Box 3">
            <a:extLst>
              <a:ext uri="{FF2B5EF4-FFF2-40B4-BE49-F238E27FC236}">
                <a16:creationId xmlns:a16="http://schemas.microsoft.com/office/drawing/2014/main" id="{88A268DA-3431-DD70-7683-A328333C2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676400"/>
            <a:ext cx="6089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31, 7, 2, 12, 14, 19 </a:t>
            </a:r>
          </a:p>
        </p:txBody>
      </p:sp>
      <p:sp>
        <p:nvSpPr>
          <p:cNvPr id="91140" name="Text Box 4">
            <a:extLst>
              <a:ext uri="{FF2B5EF4-FFF2-40B4-BE49-F238E27FC236}">
                <a16:creationId xmlns:a16="http://schemas.microsoft.com/office/drawing/2014/main" id="{402C0493-0A9D-8FC8-AEBA-B6B4FD1A6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429000"/>
            <a:ext cx="1098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13</a:t>
            </a:r>
          </a:p>
        </p:txBody>
      </p:sp>
      <p:sp>
        <p:nvSpPr>
          <p:cNvPr id="91142" name="Oval 6">
            <a:extLst>
              <a:ext uri="{FF2B5EF4-FFF2-40B4-BE49-F238E27FC236}">
                <a16:creationId xmlns:a16="http://schemas.microsoft.com/office/drawing/2014/main" id="{7A3BA7B1-7A8B-7BEC-BB9F-04741BBDE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514600"/>
            <a:ext cx="12192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1143" name="Text Box 7">
            <a:extLst>
              <a:ext uri="{FF2B5EF4-FFF2-40B4-BE49-F238E27FC236}">
                <a16:creationId xmlns:a16="http://schemas.microsoft.com/office/drawing/2014/main" id="{717644A9-A45F-DA9F-5916-03D38E9C4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590800"/>
            <a:ext cx="5899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2, 7, 12, 14, 19, 31</a:t>
            </a:r>
          </a:p>
        </p:txBody>
      </p:sp>
      <p:sp>
        <p:nvSpPr>
          <p:cNvPr id="91144" name="Oval 8">
            <a:extLst>
              <a:ext uri="{FF2B5EF4-FFF2-40B4-BE49-F238E27FC236}">
                <a16:creationId xmlns:a16="http://schemas.microsoft.com/office/drawing/2014/main" id="{3A6C9831-C894-7E2E-E87A-E5B5086EF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514600"/>
            <a:ext cx="12192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1147" name="Text Box 11">
            <a:extLst>
              <a:ext uri="{FF2B5EF4-FFF2-40B4-BE49-F238E27FC236}">
                <a16:creationId xmlns:a16="http://schemas.microsoft.com/office/drawing/2014/main" id="{A344EA6D-9AD4-89E3-3D92-BADE8B253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267200"/>
            <a:ext cx="4092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12 + 14</a:t>
            </a:r>
            <a:r>
              <a:rPr lang="en-US" altLang="en-US" sz="6000"/>
              <a:t> </a:t>
            </a:r>
            <a:r>
              <a:rPr lang="en-US" altLang="en-US" sz="6000">
                <a:solidFill>
                  <a:schemeClr val="accent2"/>
                </a:solidFill>
              </a:rPr>
              <a:t>= 26</a:t>
            </a:r>
          </a:p>
        </p:txBody>
      </p:sp>
      <p:sp>
        <p:nvSpPr>
          <p:cNvPr id="91148" name="Text Box 12">
            <a:extLst>
              <a:ext uri="{FF2B5EF4-FFF2-40B4-BE49-F238E27FC236}">
                <a16:creationId xmlns:a16="http://schemas.microsoft.com/office/drawing/2014/main" id="{E39B1AFA-4C5D-1B53-19A3-11E76D660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191000"/>
            <a:ext cx="8445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</a:t>
            </a:r>
            <a:r>
              <a:rPr lang="en-US" altLang="en-US" sz="6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91149" name="Line 13">
            <a:extLst>
              <a:ext uri="{FF2B5EF4-FFF2-40B4-BE49-F238E27FC236}">
                <a16:creationId xmlns:a16="http://schemas.microsoft.com/office/drawing/2014/main" id="{3C236758-59C8-2E01-D7DB-2191FD7B2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52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1150" name="Text Box 14">
            <a:extLst>
              <a:ext uri="{FF2B5EF4-FFF2-40B4-BE49-F238E27FC236}">
                <a16:creationId xmlns:a16="http://schemas.microsoft.com/office/drawing/2014/main" id="{120DFE15-5C8E-4810-1E7F-9757FDD1C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270375"/>
            <a:ext cx="946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26</a:t>
            </a:r>
          </a:p>
          <a:p>
            <a:endParaRPr lang="en-US" altLang="en-US" sz="6000"/>
          </a:p>
        </p:txBody>
      </p:sp>
    </p:spTree>
  </p:cSld>
  <p:clrMapOvr>
    <a:masterClrMapping/>
  </p:clrMapOvr>
  <p:transition advTm="172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3" grpId="0" autoUpdateAnimBg="0"/>
      <p:bldP spid="91147" grpId="0" autoUpdateAnimBg="0"/>
      <p:bldP spid="91148" grpId="0" autoUpdateAnimBg="0"/>
      <p:bldP spid="911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EDD1470-FCD1-5241-B589-F2ED1F18F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453F4D08-A0D8-EA51-19DA-30679F912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median of these numbers?</a:t>
            </a:r>
          </a:p>
        </p:txBody>
      </p:sp>
      <p:sp>
        <p:nvSpPr>
          <p:cNvPr id="92163" name="Text Box 3">
            <a:extLst>
              <a:ext uri="{FF2B5EF4-FFF2-40B4-BE49-F238E27FC236}">
                <a16:creationId xmlns:a16="http://schemas.microsoft.com/office/drawing/2014/main" id="{05C6D776-A0B9-A490-9000-4754A125A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76400"/>
            <a:ext cx="6470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53, 5, 81, 67, 25, 78 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414B122B-2972-A9A3-D024-37759417E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581400"/>
            <a:ext cx="946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1"/>
                </a:solidFill>
              </a:rPr>
              <a:t>60</a:t>
            </a:r>
          </a:p>
        </p:txBody>
      </p:sp>
      <p:sp>
        <p:nvSpPr>
          <p:cNvPr id="92165" name="Oval 5">
            <a:extLst>
              <a:ext uri="{FF2B5EF4-FFF2-40B4-BE49-F238E27FC236}">
                <a16:creationId xmlns:a16="http://schemas.microsoft.com/office/drawing/2014/main" id="{C476A92B-F46F-8745-B86B-3EBA49E89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12192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67" name="Oval 7">
            <a:extLst>
              <a:ext uri="{FF2B5EF4-FFF2-40B4-BE49-F238E27FC236}">
                <a16:creationId xmlns:a16="http://schemas.microsoft.com/office/drawing/2014/main" id="{38B04E1F-BE4F-29A2-E42F-3185FF33A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667000"/>
            <a:ext cx="12192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68" name="Text Box 8">
            <a:extLst>
              <a:ext uri="{FF2B5EF4-FFF2-40B4-BE49-F238E27FC236}">
                <a16:creationId xmlns:a16="http://schemas.microsoft.com/office/drawing/2014/main" id="{B1A0191B-EB16-95BD-AC4D-D70E598F1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267200"/>
            <a:ext cx="44735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53 + 67</a:t>
            </a:r>
            <a:r>
              <a:rPr lang="en-US" altLang="en-US" sz="6000"/>
              <a:t> </a:t>
            </a:r>
            <a:r>
              <a:rPr lang="en-US" altLang="en-US" sz="6000">
                <a:solidFill>
                  <a:schemeClr val="accent2"/>
                </a:solidFill>
              </a:rPr>
              <a:t>= 120</a:t>
            </a:r>
          </a:p>
        </p:txBody>
      </p:sp>
      <p:sp>
        <p:nvSpPr>
          <p:cNvPr id="92169" name="Text Box 9">
            <a:extLst>
              <a:ext uri="{FF2B5EF4-FFF2-40B4-BE49-F238E27FC236}">
                <a16:creationId xmlns:a16="http://schemas.microsoft.com/office/drawing/2014/main" id="{95FCEE71-0F76-893A-148D-F5B879FF6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191000"/>
            <a:ext cx="8445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</a:t>
            </a:r>
            <a:r>
              <a:rPr lang="en-US" altLang="en-US" sz="6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92170" name="Line 10">
            <a:extLst>
              <a:ext uri="{FF2B5EF4-FFF2-40B4-BE49-F238E27FC236}">
                <a16:creationId xmlns:a16="http://schemas.microsoft.com/office/drawing/2014/main" id="{07913A9D-FF04-082E-3D78-9256F911F1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676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92171" name="Text Box 11">
            <a:extLst>
              <a:ext uri="{FF2B5EF4-FFF2-40B4-BE49-F238E27FC236}">
                <a16:creationId xmlns:a16="http://schemas.microsoft.com/office/drawing/2014/main" id="{38F07A74-CB13-1282-2EF4-0C5DA2C53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270375"/>
            <a:ext cx="132715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120</a:t>
            </a:r>
          </a:p>
          <a:p>
            <a:endParaRPr lang="en-US" altLang="en-US" sz="6000"/>
          </a:p>
        </p:txBody>
      </p:sp>
      <p:sp>
        <p:nvSpPr>
          <p:cNvPr id="92172" name="Text Box 12">
            <a:extLst>
              <a:ext uri="{FF2B5EF4-FFF2-40B4-BE49-F238E27FC236}">
                <a16:creationId xmlns:a16="http://schemas.microsoft.com/office/drawing/2014/main" id="{92DE714E-8C71-52F1-2BC0-A2E6082C0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819400"/>
            <a:ext cx="6470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5, 25, 53, 67, 78, 81 </a:t>
            </a:r>
          </a:p>
        </p:txBody>
      </p:sp>
    </p:spTree>
  </p:cSld>
  <p:clrMapOvr>
    <a:masterClrMapping/>
  </p:clrMapOvr>
  <p:transition advTm="11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utoUpdateAnimBg="0"/>
      <p:bldP spid="92168" grpId="0" autoUpdateAnimBg="0"/>
      <p:bldP spid="92169" grpId="0" autoUpdateAnimBg="0"/>
      <p:bldP spid="9217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41119A-2970-123B-533B-FD140B78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4AEF7D64-5BED-EC9E-E975-F1FD515F1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/>
              <a:t>Definition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8D76343B-3ED7-736D-C3E3-E7F87F634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Mode</a:t>
            </a:r>
          </a:p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the most</a:t>
            </a:r>
          </a:p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Popular</a:t>
            </a:r>
          </a:p>
        </p:txBody>
      </p:sp>
    </p:spTree>
  </p:cSld>
  <p:clrMapOvr>
    <a:masterClrMapping/>
  </p:clrMapOvr>
  <p:transition advTm="702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8FA73D-CD07-C4FB-2F38-3477BF94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ECF3FFE1-8380-7FCE-0B28-26CF013563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algn="ctr"/>
            <a:r>
              <a:rPr lang="en-US" altLang="en-US" sz="4400"/>
              <a:t>Definition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3862803B-2E2B-FD8B-D3B4-E594F1CDC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la mode</a:t>
            </a:r>
            <a:r>
              <a:rPr lang="en-US" altLang="en-US" sz="4400">
                <a:solidFill>
                  <a:schemeClr val="hlink"/>
                </a:solidFill>
              </a:rPr>
              <a:t> </a:t>
            </a:r>
            <a:r>
              <a:rPr lang="en-US" altLang="en-US" sz="4400"/>
              <a:t>– the most popular or that which is in fashion.</a:t>
            </a:r>
          </a:p>
        </p:txBody>
      </p:sp>
      <p:sp>
        <p:nvSpPr>
          <p:cNvPr id="95240" name="Rectangle 8">
            <a:extLst>
              <a:ext uri="{FF2B5EF4-FFF2-40B4-BE49-F238E27FC236}">
                <a16:creationId xmlns:a16="http://schemas.microsoft.com/office/drawing/2014/main" id="{1BBC9690-D370-85D3-1D3C-7E869023D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352800"/>
            <a:ext cx="8077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95241" name="Picture 9">
            <a:extLst>
              <a:ext uri="{FF2B5EF4-FFF2-40B4-BE49-F238E27FC236}">
                <a16:creationId xmlns:a16="http://schemas.microsoft.com/office/drawing/2014/main" id="{79AF2E64-6181-9E0D-FB27-D4FE4B2AD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1828800" cy="58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42" name="Picture 10">
            <a:extLst>
              <a:ext uri="{FF2B5EF4-FFF2-40B4-BE49-F238E27FC236}">
                <a16:creationId xmlns:a16="http://schemas.microsoft.com/office/drawing/2014/main" id="{FCE3FC91-50D2-E43F-D34B-20286A77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38600"/>
            <a:ext cx="2281238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43" name="Picture 11">
            <a:extLst>
              <a:ext uri="{FF2B5EF4-FFF2-40B4-BE49-F238E27FC236}">
                <a16:creationId xmlns:a16="http://schemas.microsoft.com/office/drawing/2014/main" id="{D00BF68B-0DA5-EA8C-6652-A8A232A6B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1606550" cy="115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44" name="Picture 12">
            <a:extLst>
              <a:ext uri="{FF2B5EF4-FFF2-40B4-BE49-F238E27FC236}">
                <a16:creationId xmlns:a16="http://schemas.microsoft.com/office/drawing/2014/main" id="{61406C58-BF91-3C80-CF88-35CF617C2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29088"/>
            <a:ext cx="2057400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245" name="Picture 13">
            <a:extLst>
              <a:ext uri="{FF2B5EF4-FFF2-40B4-BE49-F238E27FC236}">
                <a16:creationId xmlns:a16="http://schemas.microsoft.com/office/drawing/2014/main" id="{5194367B-171B-0D6F-5BF8-C08C3B69C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352800"/>
            <a:ext cx="1803400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46" name="Text Box 14">
            <a:extLst>
              <a:ext uri="{FF2B5EF4-FFF2-40B4-BE49-F238E27FC236}">
                <a16:creationId xmlns:a16="http://schemas.microsoft.com/office/drawing/2014/main" id="{5B3A5179-06E9-0D37-4F70-58358ADF5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00"/>
            <a:ext cx="7829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/>
              <a:t>Baseball caps are a la mode today</a:t>
            </a:r>
            <a:r>
              <a:rPr lang="en-US" altLang="en-US"/>
              <a:t>.</a:t>
            </a:r>
          </a:p>
        </p:txBody>
      </p:sp>
      <p:sp>
        <p:nvSpPr>
          <p:cNvPr id="95247" name="Oval 15">
            <a:extLst>
              <a:ext uri="{FF2B5EF4-FFF2-40B4-BE49-F238E27FC236}">
                <a16:creationId xmlns:a16="http://schemas.microsoft.com/office/drawing/2014/main" id="{88C39EE5-5039-4B22-E674-574FF4D312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048000"/>
            <a:ext cx="17526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5248" name="Oval 16">
            <a:extLst>
              <a:ext uri="{FF2B5EF4-FFF2-40B4-BE49-F238E27FC236}">
                <a16:creationId xmlns:a16="http://schemas.microsoft.com/office/drawing/2014/main" id="{0A7DC247-199A-5BC9-62BC-C52CD6829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124200"/>
            <a:ext cx="1752600" cy="1828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6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autoUpdateAnimBg="0"/>
      <p:bldP spid="9524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FBE147B-A33E-CA21-24C5-D995EA31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D680FFE8-BA75-F661-CB79-58DC41B139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algn="ctr"/>
            <a:r>
              <a:rPr lang="en-US" altLang="en-US" sz="4400"/>
              <a:t>Definition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F9DD268C-2BFB-FC87-AAC5-0B1F0C2BB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Mode</a:t>
            </a:r>
            <a:r>
              <a:rPr lang="en-US" altLang="en-US" sz="4400">
                <a:solidFill>
                  <a:schemeClr val="hlink"/>
                </a:solidFill>
              </a:rPr>
              <a:t> </a:t>
            </a:r>
            <a:r>
              <a:rPr lang="en-US" altLang="en-US" sz="4400"/>
              <a:t>– the number that appears most frequently in a set of numbers.</a:t>
            </a:r>
          </a:p>
        </p:txBody>
      </p:sp>
      <p:sp>
        <p:nvSpPr>
          <p:cNvPr id="94212" name="Text Box 4">
            <a:extLst>
              <a:ext uri="{FF2B5EF4-FFF2-40B4-BE49-F238E27FC236}">
                <a16:creationId xmlns:a16="http://schemas.microsoft.com/office/drawing/2014/main" id="{6EE27C3A-778D-DFBB-D0CA-AF4F45A2F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352800"/>
            <a:ext cx="61277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/>
              <a:t>1, 1, 3, 7, 10, 13</a:t>
            </a:r>
          </a:p>
        </p:txBody>
      </p:sp>
      <p:sp>
        <p:nvSpPr>
          <p:cNvPr id="94213" name="Text Box 5">
            <a:extLst>
              <a:ext uri="{FF2B5EF4-FFF2-40B4-BE49-F238E27FC236}">
                <a16:creationId xmlns:a16="http://schemas.microsoft.com/office/drawing/2014/main" id="{2697B7DD-8441-3D2C-F83D-7095C9B12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00600"/>
            <a:ext cx="2581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Mode = 1</a:t>
            </a:r>
          </a:p>
        </p:txBody>
      </p:sp>
      <p:sp>
        <p:nvSpPr>
          <p:cNvPr id="94214" name="Oval 6">
            <a:extLst>
              <a:ext uri="{FF2B5EF4-FFF2-40B4-BE49-F238E27FC236}">
                <a16:creationId xmlns:a16="http://schemas.microsoft.com/office/drawing/2014/main" id="{A8468C61-3143-1362-4CD7-2A428CE0F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429000"/>
            <a:ext cx="6858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4215" name="Oval 7">
            <a:extLst>
              <a:ext uri="{FF2B5EF4-FFF2-40B4-BE49-F238E27FC236}">
                <a16:creationId xmlns:a16="http://schemas.microsoft.com/office/drawing/2014/main" id="{E69EF103-2556-B352-7081-D3109C869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9000"/>
            <a:ext cx="6858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56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  <p:bldP spid="94212" grpId="0" autoUpdateAnimBg="0"/>
      <p:bldP spid="9421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306C4A-6E3D-0AB6-33B9-529A53F00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22E22BA8-1382-000C-0C4A-4F4873BD5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/>
              <a:t>Definition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E5F6F9A-1E12-4D89-7F0A-4CCE1E77D4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Mean</a:t>
            </a:r>
          </a:p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Means</a:t>
            </a:r>
          </a:p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Average</a:t>
            </a:r>
          </a:p>
        </p:txBody>
      </p:sp>
    </p:spTree>
  </p:cSld>
  <p:clrMapOvr>
    <a:masterClrMapping/>
  </p:clrMapOvr>
  <p:transition advTm="51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DB160C6-3C2E-A592-E014-AD9CFDD4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12BDE5A0-138A-8737-5441-F14FA8D7CC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Mode in a Group of Numbers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F1013CEF-B89B-B6CA-693E-4907C532C4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r>
              <a:rPr lang="en-US" altLang="en-US" sz="4400">
                <a:solidFill>
                  <a:schemeClr val="accent1"/>
                </a:solidFill>
              </a:rPr>
              <a:t>Step 1 – Arrange the numbers in order from least to greatest.</a:t>
            </a:r>
          </a:p>
        </p:txBody>
      </p:sp>
      <p:sp>
        <p:nvSpPr>
          <p:cNvPr id="101380" name="Text Box 4">
            <a:extLst>
              <a:ext uri="{FF2B5EF4-FFF2-40B4-BE49-F238E27FC236}">
                <a16:creationId xmlns:a16="http://schemas.microsoft.com/office/drawing/2014/main" id="{00F7FCBD-9591-E62D-5ED3-D410B3B49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570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21, 18, 24, 19, 18 </a:t>
            </a:r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70C7010D-97B1-B5D0-F10D-0560F4837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434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/>
              <a:t>18, 18, 19, 21, 24</a:t>
            </a:r>
          </a:p>
        </p:txBody>
      </p:sp>
    </p:spTree>
  </p:cSld>
  <p:clrMapOvr>
    <a:masterClrMapping/>
  </p:clrMapOvr>
  <p:transition advTm="104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autoUpdateAnimBg="0"/>
      <p:bldP spid="10138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94BE293-02C9-9C5D-DB8C-C5155533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BABFB7F7-8D26-6777-2EFB-EBEF4CDEC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Mode in a Group of Numbers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DCA43F6-2FF3-A667-80CD-2809F840EA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r>
              <a:rPr lang="en-US" altLang="en-US" sz="4400">
                <a:solidFill>
                  <a:schemeClr val="accent1"/>
                </a:solidFill>
              </a:rPr>
              <a:t>Step 2 – Find the number that is repeated the most.</a:t>
            </a:r>
          </a:p>
        </p:txBody>
      </p:sp>
      <p:sp>
        <p:nvSpPr>
          <p:cNvPr id="109572" name="Text Box 4">
            <a:extLst>
              <a:ext uri="{FF2B5EF4-FFF2-40B4-BE49-F238E27FC236}">
                <a16:creationId xmlns:a16="http://schemas.microsoft.com/office/drawing/2014/main" id="{CF05E83C-F090-0921-E98F-6F2AE0EBB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570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21, 18, 24, 19, 18 </a:t>
            </a:r>
          </a:p>
        </p:txBody>
      </p:sp>
      <p:sp>
        <p:nvSpPr>
          <p:cNvPr id="109573" name="Text Box 5">
            <a:extLst>
              <a:ext uri="{FF2B5EF4-FFF2-40B4-BE49-F238E27FC236}">
                <a16:creationId xmlns:a16="http://schemas.microsoft.com/office/drawing/2014/main" id="{DACE3057-F809-511A-7562-73C191DBE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343400"/>
            <a:ext cx="579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/>
              <a:t>18, 18, 19, 21, 24 </a:t>
            </a:r>
          </a:p>
        </p:txBody>
      </p:sp>
      <p:sp>
        <p:nvSpPr>
          <p:cNvPr id="109574" name="Oval 6">
            <a:extLst>
              <a:ext uri="{FF2B5EF4-FFF2-40B4-BE49-F238E27FC236}">
                <a16:creationId xmlns:a16="http://schemas.microsoft.com/office/drawing/2014/main" id="{131205C6-FD1E-A160-9BDE-F5B011CD1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343400"/>
            <a:ext cx="9906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9575" name="Oval 7">
            <a:extLst>
              <a:ext uri="{FF2B5EF4-FFF2-40B4-BE49-F238E27FC236}">
                <a16:creationId xmlns:a16="http://schemas.microsoft.com/office/drawing/2014/main" id="{94A04BF2-0269-97A9-1010-17B443960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343400"/>
            <a:ext cx="9906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27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AF90469-E9D9-E38D-F7A4-F70712A7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E6EC8519-8A0D-CCE0-3101-9B254BD98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Which number is the mode?</a:t>
            </a:r>
          </a:p>
        </p:txBody>
      </p:sp>
      <p:sp>
        <p:nvSpPr>
          <p:cNvPr id="105475" name="Text Box 3">
            <a:extLst>
              <a:ext uri="{FF2B5EF4-FFF2-40B4-BE49-F238E27FC236}">
                <a16:creationId xmlns:a16="http://schemas.microsoft.com/office/drawing/2014/main" id="{96339E7A-FA6E-5198-6DAD-D27C35C88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905000"/>
            <a:ext cx="4565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29, 8, 4, 8, 19 </a:t>
            </a:r>
          </a:p>
        </p:txBody>
      </p:sp>
      <p:sp>
        <p:nvSpPr>
          <p:cNvPr id="105476" name="Text Box 4">
            <a:extLst>
              <a:ext uri="{FF2B5EF4-FFF2-40B4-BE49-F238E27FC236}">
                <a16:creationId xmlns:a16="http://schemas.microsoft.com/office/drawing/2014/main" id="{70A5D927-7394-2961-45D2-1F960AECD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6413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105477" name="Text Box 5">
            <a:extLst>
              <a:ext uri="{FF2B5EF4-FFF2-40B4-BE49-F238E27FC236}">
                <a16:creationId xmlns:a16="http://schemas.microsoft.com/office/drawing/2014/main" id="{174F0581-6D96-D18A-030D-696485D1E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0"/>
            <a:ext cx="4565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4, 8, 8, 19, 29 </a:t>
            </a:r>
          </a:p>
        </p:txBody>
      </p:sp>
      <p:sp>
        <p:nvSpPr>
          <p:cNvPr id="105478" name="Oval 6">
            <a:extLst>
              <a:ext uri="{FF2B5EF4-FFF2-40B4-BE49-F238E27FC236}">
                <a16:creationId xmlns:a16="http://schemas.microsoft.com/office/drawing/2014/main" id="{B634D164-2C92-3653-0976-D65667C1C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048000"/>
            <a:ext cx="7620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79" name="Oval 7">
            <a:extLst>
              <a:ext uri="{FF2B5EF4-FFF2-40B4-BE49-F238E27FC236}">
                <a16:creationId xmlns:a16="http://schemas.microsoft.com/office/drawing/2014/main" id="{027928CA-1A06-CC3A-AC54-F81BB597D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048000"/>
            <a:ext cx="7620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97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utoUpdateAnimBg="0"/>
      <p:bldP spid="10547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49E69B-6029-30EC-A396-F403E75C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C48DCCED-D881-F0E9-7E97-BFABDFD2D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Which number is the mode?</a:t>
            </a:r>
          </a:p>
        </p:txBody>
      </p:sp>
      <p:sp>
        <p:nvSpPr>
          <p:cNvPr id="97283" name="Text Box 3">
            <a:extLst>
              <a:ext uri="{FF2B5EF4-FFF2-40B4-BE49-F238E27FC236}">
                <a16:creationId xmlns:a16="http://schemas.microsoft.com/office/drawing/2014/main" id="{3E657772-FDB6-E3CA-01D3-6C539EDF4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6470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1, 2, 2, 9, 9, 4, 9, 10 </a:t>
            </a:r>
          </a:p>
        </p:txBody>
      </p:sp>
      <p:sp>
        <p:nvSpPr>
          <p:cNvPr id="97284" name="Text Box 4">
            <a:extLst>
              <a:ext uri="{FF2B5EF4-FFF2-40B4-BE49-F238E27FC236}">
                <a16:creationId xmlns:a16="http://schemas.microsoft.com/office/drawing/2014/main" id="{39C4A20F-A1DE-1BB4-9BC5-80831DAB2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6413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97285" name="Text Box 5">
            <a:extLst>
              <a:ext uri="{FF2B5EF4-FFF2-40B4-BE49-F238E27FC236}">
                <a16:creationId xmlns:a16="http://schemas.microsoft.com/office/drawing/2014/main" id="{F017F95C-BC93-2E3B-07AD-50E2FB58B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971800"/>
            <a:ext cx="6470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1, 2, 2, 4, 9, 9, 9, 10 </a:t>
            </a:r>
          </a:p>
        </p:txBody>
      </p:sp>
      <p:sp>
        <p:nvSpPr>
          <p:cNvPr id="97286" name="Oval 6">
            <a:extLst>
              <a:ext uri="{FF2B5EF4-FFF2-40B4-BE49-F238E27FC236}">
                <a16:creationId xmlns:a16="http://schemas.microsoft.com/office/drawing/2014/main" id="{8DCA1745-8E9F-9E47-DC58-2D340BFEC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48000"/>
            <a:ext cx="7620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87" name="Oval 7">
            <a:extLst>
              <a:ext uri="{FF2B5EF4-FFF2-40B4-BE49-F238E27FC236}">
                <a16:creationId xmlns:a16="http://schemas.microsoft.com/office/drawing/2014/main" id="{1AFAC026-4C45-F250-EB1C-1C9446A8C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048000"/>
            <a:ext cx="7620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7288" name="Oval 8">
            <a:extLst>
              <a:ext uri="{FF2B5EF4-FFF2-40B4-BE49-F238E27FC236}">
                <a16:creationId xmlns:a16="http://schemas.microsoft.com/office/drawing/2014/main" id="{4E1BFDE0-158B-49E4-78DF-533F5B958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048000"/>
            <a:ext cx="7620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34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utoUpdateAnimBg="0"/>
      <p:bldP spid="97285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5815E4-1F04-D10D-9FAC-5A789C3B4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A45CEC8B-E302-6581-86C4-5DC67FCD9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Which number is the mode?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928F5495-4E2F-A731-3C0D-6D2723776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6851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22, 21, 27, 31, 21, 32 </a:t>
            </a: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FC2A0D86-455F-6B7E-E730-114243C5C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114800"/>
            <a:ext cx="1098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>
                <a:solidFill>
                  <a:schemeClr val="accent1"/>
                </a:solidFill>
              </a:rPr>
              <a:t>21</a:t>
            </a:r>
          </a:p>
        </p:txBody>
      </p:sp>
      <p:sp>
        <p:nvSpPr>
          <p:cNvPr id="98309" name="Text Box 5">
            <a:extLst>
              <a:ext uri="{FF2B5EF4-FFF2-40B4-BE49-F238E27FC236}">
                <a16:creationId xmlns:a16="http://schemas.microsoft.com/office/drawing/2014/main" id="{E932929F-2079-EE03-03DB-382EFC356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971800"/>
            <a:ext cx="6661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21, 21, 22, 27, 31, 32</a:t>
            </a:r>
          </a:p>
        </p:txBody>
      </p:sp>
      <p:sp>
        <p:nvSpPr>
          <p:cNvPr id="98310" name="Oval 6">
            <a:extLst>
              <a:ext uri="{FF2B5EF4-FFF2-40B4-BE49-F238E27FC236}">
                <a16:creationId xmlns:a16="http://schemas.microsoft.com/office/drawing/2014/main" id="{1556313B-C717-1EBD-7512-9539AC3D3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71800"/>
            <a:ext cx="7620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12" name="Oval 8">
            <a:extLst>
              <a:ext uri="{FF2B5EF4-FFF2-40B4-BE49-F238E27FC236}">
                <a16:creationId xmlns:a16="http://schemas.microsoft.com/office/drawing/2014/main" id="{42694544-2632-50B8-B636-263C04B842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971800"/>
            <a:ext cx="7620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97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228206-8AEC-C5D4-A969-8F049277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C5140301-E63D-6087-F75C-65189AAF2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/>
              <a:t>Definition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0C52BF54-EE7A-3FB0-239B-2461D51184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Range</a:t>
            </a:r>
          </a:p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is the distance</a:t>
            </a:r>
          </a:p>
          <a:p>
            <a:pPr algn="ctr">
              <a:buFontTx/>
              <a:buNone/>
            </a:pPr>
            <a:r>
              <a:rPr lang="en-US" altLang="en-US" sz="660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Between</a:t>
            </a:r>
          </a:p>
        </p:txBody>
      </p:sp>
    </p:spTree>
  </p:cSld>
  <p:clrMapOvr>
    <a:masterClrMapping/>
  </p:clrMapOvr>
  <p:transition advTm="60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6549A85-77FA-432F-F0E9-8113E4BB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04C37937-654E-66DF-EE5F-083AAAFA6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algn="ctr"/>
            <a:r>
              <a:rPr lang="en-US" altLang="en-US" sz="4400"/>
              <a:t>Definition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94279F9-D2B0-8C7C-8C27-6EE8D5FEE7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209800"/>
          </a:xfrm>
        </p:spPr>
        <p:txBody>
          <a:bodyPr/>
          <a:lstStyle/>
          <a:p>
            <a:r>
              <a:rPr lang="en-US" alt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Range</a:t>
            </a:r>
            <a:r>
              <a:rPr lang="en-US" altLang="en-US" sz="4000">
                <a:solidFill>
                  <a:schemeClr val="hlink"/>
                </a:solidFill>
              </a:rPr>
              <a:t> </a:t>
            </a:r>
            <a:r>
              <a:rPr lang="en-US" altLang="en-US" sz="4000"/>
              <a:t>– the difference between the greatest and the least value in a set of numbers.</a:t>
            </a:r>
          </a:p>
        </p:txBody>
      </p:sp>
      <p:sp>
        <p:nvSpPr>
          <p:cNvPr id="100356" name="Text Box 4">
            <a:extLst>
              <a:ext uri="{FF2B5EF4-FFF2-40B4-BE49-F238E27FC236}">
                <a16:creationId xmlns:a16="http://schemas.microsoft.com/office/drawing/2014/main" id="{0F05B7A0-D25C-8B16-0ABB-7B5F8405E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352800"/>
            <a:ext cx="61277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/>
              <a:t>1, 1, 3, 7, 10, 13</a:t>
            </a:r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id="{11B61C58-3C70-74D0-F7DF-F1FE92300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800600"/>
            <a:ext cx="31035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Range = 12</a:t>
            </a:r>
          </a:p>
        </p:txBody>
      </p:sp>
      <p:sp>
        <p:nvSpPr>
          <p:cNvPr id="100358" name="Oval 6">
            <a:extLst>
              <a:ext uri="{FF2B5EF4-FFF2-40B4-BE49-F238E27FC236}">
                <a16:creationId xmlns:a16="http://schemas.microsoft.com/office/drawing/2014/main" id="{824866D5-6700-2A5E-5433-06D2A0BD9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429000"/>
            <a:ext cx="6858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0359" name="Oval 7">
            <a:extLst>
              <a:ext uri="{FF2B5EF4-FFF2-40B4-BE49-F238E27FC236}">
                <a16:creationId xmlns:a16="http://schemas.microsoft.com/office/drawing/2014/main" id="{E41BFBB7-3502-0125-F815-B4F2B1773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429000"/>
            <a:ext cx="990600" cy="12192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67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  <p:bldP spid="100356" grpId="0" autoUpdateAnimBg="0"/>
      <p:bldP spid="100357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FF73665-72A5-9012-F554-1539D128C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8098364F-16CB-442F-F874-BB007A5706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Range in a Group of Numbers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9416E92E-602E-D17C-24D8-BB3BEDC2D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r>
              <a:rPr lang="en-US" altLang="en-US" sz="4400">
                <a:solidFill>
                  <a:schemeClr val="accent1"/>
                </a:solidFill>
              </a:rPr>
              <a:t>Step 1 – Arrange the numbers in order from least to greatest.</a:t>
            </a:r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7C52699E-C04C-8AD8-545C-4AA554D1B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570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21, 18, 24, 19, 27 </a:t>
            </a:r>
          </a:p>
        </p:txBody>
      </p:sp>
      <p:sp>
        <p:nvSpPr>
          <p:cNvPr id="83973" name="Text Box 5">
            <a:extLst>
              <a:ext uri="{FF2B5EF4-FFF2-40B4-BE49-F238E27FC236}">
                <a16:creationId xmlns:a16="http://schemas.microsoft.com/office/drawing/2014/main" id="{98DBE0BD-5DED-E7B0-4697-061262750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0"/>
            <a:ext cx="551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18, 19, 21, 24, 27</a:t>
            </a:r>
          </a:p>
        </p:txBody>
      </p:sp>
    </p:spTree>
  </p:cSld>
  <p:clrMapOvr>
    <a:masterClrMapping/>
  </p:clrMapOvr>
  <p:transition advTm="96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  <p:bldP spid="83973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ABE9DE8-C831-C408-B108-36D0DC1F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F5B14906-FF9D-D60F-634E-B4A94FFD3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Range in a Group of Numbers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32D97C0-11BC-9EB5-3E40-4C342B5A0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r>
              <a:rPr lang="en-US" altLang="en-US" sz="4400">
                <a:solidFill>
                  <a:schemeClr val="accent1"/>
                </a:solidFill>
              </a:rPr>
              <a:t>Step 2 – Find the lowest and highest numbers.</a:t>
            </a: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id="{160E818D-1A4B-366A-F05D-093D7FF50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5708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21, 18, 24, 19, 27 </a:t>
            </a:r>
          </a:p>
        </p:txBody>
      </p:sp>
      <p:sp>
        <p:nvSpPr>
          <p:cNvPr id="103429" name="Text Box 5">
            <a:extLst>
              <a:ext uri="{FF2B5EF4-FFF2-40B4-BE49-F238E27FC236}">
                <a16:creationId xmlns:a16="http://schemas.microsoft.com/office/drawing/2014/main" id="{2A677828-E0ED-F063-CBE1-24A5D6B16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0"/>
            <a:ext cx="551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18, 19, 21, 24, 27</a:t>
            </a:r>
          </a:p>
        </p:txBody>
      </p:sp>
      <p:sp>
        <p:nvSpPr>
          <p:cNvPr id="103430" name="Oval 6">
            <a:extLst>
              <a:ext uri="{FF2B5EF4-FFF2-40B4-BE49-F238E27FC236}">
                <a16:creationId xmlns:a16="http://schemas.microsoft.com/office/drawing/2014/main" id="{89635572-CCB5-DC8C-B6D6-AC1FE3E32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419600"/>
            <a:ext cx="990600" cy="10668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31" name="Oval 7">
            <a:extLst>
              <a:ext uri="{FF2B5EF4-FFF2-40B4-BE49-F238E27FC236}">
                <a16:creationId xmlns:a16="http://schemas.microsoft.com/office/drawing/2014/main" id="{A0C2AA85-EA00-8EAA-B4C9-589ED3D45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419600"/>
            <a:ext cx="990600" cy="10668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71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58BAEB-0D98-27D9-CBC5-E54AB145F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CE2CE8E2-0C96-7C07-534D-C5E00078E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Range in a Group of Numbers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04CBCBAC-8010-22A8-80E1-1DE5F5A71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1447800"/>
          </a:xfrm>
        </p:spPr>
        <p:txBody>
          <a:bodyPr/>
          <a:lstStyle/>
          <a:p>
            <a:r>
              <a:rPr lang="en-US" altLang="en-US" sz="4400">
                <a:solidFill>
                  <a:schemeClr val="accent1"/>
                </a:solidFill>
              </a:rPr>
              <a:t>Step 3 – Find the difference between these 2 numbers.</a:t>
            </a:r>
          </a:p>
        </p:txBody>
      </p:sp>
      <p:sp>
        <p:nvSpPr>
          <p:cNvPr id="104453" name="Text Box 5">
            <a:extLst>
              <a:ext uri="{FF2B5EF4-FFF2-40B4-BE49-F238E27FC236}">
                <a16:creationId xmlns:a16="http://schemas.microsoft.com/office/drawing/2014/main" id="{C32975B6-2D69-58BD-A52E-845B5FA21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00400"/>
            <a:ext cx="5518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18, 19, 21, 24, 27</a:t>
            </a:r>
          </a:p>
        </p:txBody>
      </p:sp>
      <p:sp>
        <p:nvSpPr>
          <p:cNvPr id="104454" name="Oval 6">
            <a:extLst>
              <a:ext uri="{FF2B5EF4-FFF2-40B4-BE49-F238E27FC236}">
                <a16:creationId xmlns:a16="http://schemas.microsoft.com/office/drawing/2014/main" id="{568CD4AF-ADE7-6DB2-522A-9655C3784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200400"/>
            <a:ext cx="990600" cy="10668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4455" name="Oval 7">
            <a:extLst>
              <a:ext uri="{FF2B5EF4-FFF2-40B4-BE49-F238E27FC236}">
                <a16:creationId xmlns:a16="http://schemas.microsoft.com/office/drawing/2014/main" id="{28786A44-56C4-C03C-35F1-4067D5A27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200400"/>
            <a:ext cx="990600" cy="10668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4456" name="Text Box 8">
            <a:extLst>
              <a:ext uri="{FF2B5EF4-FFF2-40B4-BE49-F238E27FC236}">
                <a16:creationId xmlns:a16="http://schemas.microsoft.com/office/drawing/2014/main" id="{26582B56-A733-F7A9-AD0C-5A9A47BF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267200"/>
            <a:ext cx="3662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27 – 18 = </a:t>
            </a:r>
            <a:r>
              <a:rPr lang="en-US" altLang="en-US" sz="600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104457" name="Text Box 9">
            <a:extLst>
              <a:ext uri="{FF2B5EF4-FFF2-40B4-BE49-F238E27FC236}">
                <a16:creationId xmlns:a16="http://schemas.microsoft.com/office/drawing/2014/main" id="{CAAA556B-47A5-28B6-D549-0C38CF9A1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029200"/>
            <a:ext cx="4521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The range is 9</a:t>
            </a:r>
          </a:p>
        </p:txBody>
      </p:sp>
    </p:spTree>
  </p:cSld>
  <p:clrMapOvr>
    <a:masterClrMapping/>
  </p:clrMapOvr>
  <p:transition advTm="116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  <p:bldP spid="104456" grpId="0" autoUpdateAnimBg="0"/>
      <p:bldP spid="10445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D81B2B7-D2D8-B4E4-4CCA-2A84B0B0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3778A982-45DC-C247-D5F5-49D7C1E46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400"/>
              <a:t>Definition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D117CC3-9B9D-33D5-DFBD-25E5C11A2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752600"/>
          </a:xfrm>
        </p:spPr>
        <p:txBody>
          <a:bodyPr/>
          <a:lstStyle/>
          <a:p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Mean</a:t>
            </a:r>
            <a:r>
              <a:rPr lang="en-US" altLang="en-US" sz="4400">
                <a:solidFill>
                  <a:schemeClr val="hlink"/>
                </a:solidFill>
              </a:rPr>
              <a:t> </a:t>
            </a:r>
            <a:r>
              <a:rPr lang="en-US" altLang="en-US" sz="4400"/>
              <a:t>– the average of a group of numbers.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69C6C43B-DCF9-1998-4BE5-72FCFA160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76600"/>
            <a:ext cx="42989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/>
              <a:t>2, 5, 2, 1, 5</a:t>
            </a:r>
          </a:p>
        </p:txBody>
      </p:sp>
      <p:sp>
        <p:nvSpPr>
          <p:cNvPr id="67589" name="Text Box 5">
            <a:extLst>
              <a:ext uri="{FF2B5EF4-FFF2-40B4-BE49-F238E27FC236}">
                <a16:creationId xmlns:a16="http://schemas.microsoft.com/office/drawing/2014/main" id="{EDA8C900-DB21-3C53-2DFF-B7E8B5431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24400"/>
            <a:ext cx="25733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Mean = 3</a:t>
            </a:r>
          </a:p>
        </p:txBody>
      </p:sp>
    </p:spTree>
  </p:cSld>
  <p:clrMapOvr>
    <a:masterClrMapping/>
  </p:clrMapOvr>
  <p:transition advTm="115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  <p:bldP spid="67588" grpId="0" autoUpdateAnimBg="0"/>
      <p:bldP spid="67589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D0615AF-FAB8-27A4-C266-32F427A8A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960CA810-591E-C9F1-432C-9DDAA8459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range?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8352582C-DD87-4B83-61DB-88F345798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905000"/>
            <a:ext cx="4565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29, 8, 4, 8, 19 </a:t>
            </a:r>
          </a:p>
        </p:txBody>
      </p:sp>
      <p:sp>
        <p:nvSpPr>
          <p:cNvPr id="96260" name="Text Box 4">
            <a:extLst>
              <a:ext uri="{FF2B5EF4-FFF2-40B4-BE49-F238E27FC236}">
                <a16:creationId xmlns:a16="http://schemas.microsoft.com/office/drawing/2014/main" id="{03BCAB47-B19C-45B6-AEC5-0D8A2CB2D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267200"/>
            <a:ext cx="3662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29 – 4</a:t>
            </a:r>
            <a:r>
              <a:rPr lang="en-US" altLang="en-US" sz="6000">
                <a:solidFill>
                  <a:schemeClr val="accent1"/>
                </a:solidFill>
              </a:rPr>
              <a:t> </a:t>
            </a:r>
            <a:r>
              <a:rPr lang="en-US" altLang="en-US" sz="6000">
                <a:solidFill>
                  <a:schemeClr val="accent2"/>
                </a:solidFill>
              </a:rPr>
              <a:t>=</a:t>
            </a:r>
            <a:r>
              <a:rPr lang="en-US" altLang="en-US" sz="6000">
                <a:solidFill>
                  <a:schemeClr val="accent1"/>
                </a:solidFill>
              </a:rPr>
              <a:t> 25</a:t>
            </a:r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id="{20F0B6DA-7A1E-1F70-0496-4642F1766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0"/>
            <a:ext cx="4565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4, 8, 8, 19, 29 </a:t>
            </a:r>
          </a:p>
        </p:txBody>
      </p:sp>
      <p:sp>
        <p:nvSpPr>
          <p:cNvPr id="96262" name="Oval 6">
            <a:extLst>
              <a:ext uri="{FF2B5EF4-FFF2-40B4-BE49-F238E27FC236}">
                <a16:creationId xmlns:a16="http://schemas.microsoft.com/office/drawing/2014/main" id="{43FDF585-D28C-34EB-96DD-BEC116DCE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048000"/>
            <a:ext cx="9906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63" name="Oval 7">
            <a:extLst>
              <a:ext uri="{FF2B5EF4-FFF2-40B4-BE49-F238E27FC236}">
                <a16:creationId xmlns:a16="http://schemas.microsoft.com/office/drawing/2014/main" id="{0E247869-186B-134A-F271-9D582792A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048000"/>
            <a:ext cx="7620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2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utoUpdateAnimBg="0"/>
      <p:bldP spid="96261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B9F6B6D-8B91-FF04-51F0-04180566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D49A7EE0-3BE5-1DFB-B88C-E0B39469CB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range?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4D100E82-D488-1B5C-9C40-CE1D4F390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6851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22, 21, 27, 31, 21, 32 </a:t>
            </a:r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E7B81800-B777-3851-1FFD-7284BE882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267200"/>
            <a:ext cx="4043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32 – 21 =</a:t>
            </a:r>
            <a:r>
              <a:rPr lang="en-US" altLang="en-US" sz="6000">
                <a:solidFill>
                  <a:schemeClr val="accent1"/>
                </a:solidFill>
              </a:rPr>
              <a:t> 11</a:t>
            </a:r>
          </a:p>
        </p:txBody>
      </p:sp>
      <p:sp>
        <p:nvSpPr>
          <p:cNvPr id="106501" name="Text Box 5">
            <a:extLst>
              <a:ext uri="{FF2B5EF4-FFF2-40B4-BE49-F238E27FC236}">
                <a16:creationId xmlns:a16="http://schemas.microsoft.com/office/drawing/2014/main" id="{BB642D2E-64CD-C3F3-5FDC-03E07C3B97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971800"/>
            <a:ext cx="6661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21, 21, 22, 27, 31, 32</a:t>
            </a:r>
          </a:p>
        </p:txBody>
      </p:sp>
      <p:sp>
        <p:nvSpPr>
          <p:cNvPr id="106502" name="Oval 6">
            <a:extLst>
              <a:ext uri="{FF2B5EF4-FFF2-40B4-BE49-F238E27FC236}">
                <a16:creationId xmlns:a16="http://schemas.microsoft.com/office/drawing/2014/main" id="{506291D9-B440-C070-39C2-CEEEEE036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971800"/>
            <a:ext cx="8382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503" name="Oval 7">
            <a:extLst>
              <a:ext uri="{FF2B5EF4-FFF2-40B4-BE49-F238E27FC236}">
                <a16:creationId xmlns:a16="http://schemas.microsoft.com/office/drawing/2014/main" id="{F492F16C-0061-2C19-4DD2-7E2519696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971800"/>
            <a:ext cx="7620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24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utoUpdateAnimBg="0"/>
      <p:bldP spid="10650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EEB6EF-A268-FF89-ABC0-3F795873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1E1FFE7B-E128-D9B0-6582-60D775869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range?</a:t>
            </a:r>
          </a:p>
        </p:txBody>
      </p:sp>
      <p:sp>
        <p:nvSpPr>
          <p:cNvPr id="107523" name="Text Box 3">
            <a:extLst>
              <a:ext uri="{FF2B5EF4-FFF2-40B4-BE49-F238E27FC236}">
                <a16:creationId xmlns:a16="http://schemas.microsoft.com/office/drawing/2014/main" id="{68A85235-30B9-2092-44F2-8095336F9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905000"/>
            <a:ext cx="494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31, 8, 3, 11, 19 </a:t>
            </a:r>
          </a:p>
        </p:txBody>
      </p:sp>
      <p:sp>
        <p:nvSpPr>
          <p:cNvPr id="107524" name="Text Box 4">
            <a:extLst>
              <a:ext uri="{FF2B5EF4-FFF2-40B4-BE49-F238E27FC236}">
                <a16:creationId xmlns:a16="http://schemas.microsoft.com/office/drawing/2014/main" id="{45D42FB8-7D51-08C8-B369-7334EF8EF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343400"/>
            <a:ext cx="3662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31 – 3 =</a:t>
            </a:r>
            <a:r>
              <a:rPr lang="en-US" altLang="en-US" sz="6000">
                <a:solidFill>
                  <a:schemeClr val="accent1"/>
                </a:solidFill>
              </a:rPr>
              <a:t> 28</a:t>
            </a:r>
          </a:p>
        </p:txBody>
      </p:sp>
      <p:sp>
        <p:nvSpPr>
          <p:cNvPr id="107525" name="Text Box 5">
            <a:extLst>
              <a:ext uri="{FF2B5EF4-FFF2-40B4-BE49-F238E27FC236}">
                <a16:creationId xmlns:a16="http://schemas.microsoft.com/office/drawing/2014/main" id="{2A2CA268-4F26-7A6E-A4EF-568A30405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0"/>
            <a:ext cx="494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3, 8, 11, 19, 31 </a:t>
            </a:r>
          </a:p>
        </p:txBody>
      </p:sp>
      <p:sp>
        <p:nvSpPr>
          <p:cNvPr id="107526" name="Oval 6">
            <a:extLst>
              <a:ext uri="{FF2B5EF4-FFF2-40B4-BE49-F238E27FC236}">
                <a16:creationId xmlns:a16="http://schemas.microsoft.com/office/drawing/2014/main" id="{7EFE1287-B2ED-C70C-1B2F-BFB9551A4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048000"/>
            <a:ext cx="10668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7527" name="Oval 7">
            <a:extLst>
              <a:ext uri="{FF2B5EF4-FFF2-40B4-BE49-F238E27FC236}">
                <a16:creationId xmlns:a16="http://schemas.microsoft.com/office/drawing/2014/main" id="{6DDA0968-E71F-7EC9-DBB1-9E2A17A5D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0"/>
            <a:ext cx="10668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31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autoUpdateAnimBg="0"/>
      <p:bldP spid="107525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E00683-61B3-9D11-C17F-0EA80766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F1BB00A5-37D0-0F6E-852B-A28EE363A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What is the range?</a:t>
            </a:r>
          </a:p>
        </p:txBody>
      </p:sp>
      <p:sp>
        <p:nvSpPr>
          <p:cNvPr id="108547" name="Text Box 3">
            <a:extLst>
              <a:ext uri="{FF2B5EF4-FFF2-40B4-BE49-F238E27FC236}">
                <a16:creationId xmlns:a16="http://schemas.microsoft.com/office/drawing/2014/main" id="{675BCFD4-CAB1-8357-58B8-0603666CC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905000"/>
            <a:ext cx="494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23, 7, 9, 41, 19 </a:t>
            </a:r>
          </a:p>
        </p:txBody>
      </p:sp>
      <p:sp>
        <p:nvSpPr>
          <p:cNvPr id="108548" name="Text Box 4">
            <a:extLst>
              <a:ext uri="{FF2B5EF4-FFF2-40B4-BE49-F238E27FC236}">
                <a16:creationId xmlns:a16="http://schemas.microsoft.com/office/drawing/2014/main" id="{6607AD27-201A-6633-CABF-0EEA1862D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343400"/>
            <a:ext cx="3662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41 – 7 =</a:t>
            </a:r>
            <a:r>
              <a:rPr lang="en-US" altLang="en-US" sz="6000">
                <a:solidFill>
                  <a:schemeClr val="accent1"/>
                </a:solidFill>
              </a:rPr>
              <a:t> 34</a:t>
            </a:r>
          </a:p>
        </p:txBody>
      </p:sp>
      <p:sp>
        <p:nvSpPr>
          <p:cNvPr id="108549" name="Text Box 5">
            <a:extLst>
              <a:ext uri="{FF2B5EF4-FFF2-40B4-BE49-F238E27FC236}">
                <a16:creationId xmlns:a16="http://schemas.microsoft.com/office/drawing/2014/main" id="{0CF613D2-1984-2B94-6FB5-561AB21C4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48000"/>
            <a:ext cx="4946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>
                <a:solidFill>
                  <a:schemeClr val="accent2"/>
                </a:solidFill>
              </a:rPr>
              <a:t>7, 9, 23, 19, 41 </a:t>
            </a:r>
          </a:p>
        </p:txBody>
      </p:sp>
      <p:sp>
        <p:nvSpPr>
          <p:cNvPr id="108550" name="Oval 6">
            <a:extLst>
              <a:ext uri="{FF2B5EF4-FFF2-40B4-BE49-F238E27FC236}">
                <a16:creationId xmlns:a16="http://schemas.microsoft.com/office/drawing/2014/main" id="{F05FB8A8-6335-FB18-02BF-F5660103A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048000"/>
            <a:ext cx="10668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8551" name="Oval 7">
            <a:extLst>
              <a:ext uri="{FF2B5EF4-FFF2-40B4-BE49-F238E27FC236}">
                <a16:creationId xmlns:a16="http://schemas.microsoft.com/office/drawing/2014/main" id="{8BC12802-CC05-9A91-8914-F0F958E9F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48000"/>
            <a:ext cx="1066800" cy="10668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 advTm="115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49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>
            <a:extLst>
              <a:ext uri="{FF2B5EF4-FFF2-40B4-BE49-F238E27FC236}">
                <a16:creationId xmlns:a16="http://schemas.microsoft.com/office/drawing/2014/main" id="{B32517B0-18FD-9DC1-C390-E1F2322C3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5AC15F3-8930-BBE4-C7E1-ED1C237AF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68610" name="Rectangle 1026">
            <a:extLst>
              <a:ext uri="{FF2B5EF4-FFF2-40B4-BE49-F238E27FC236}">
                <a16:creationId xmlns:a16="http://schemas.microsoft.com/office/drawing/2014/main" id="{8BE72ED9-7360-A45D-F325-04AF24D82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algn="ctr"/>
            <a:r>
              <a:rPr lang="en-US" altLang="en-US" sz="4400"/>
              <a:t>Mean is found by evening out the numbers</a:t>
            </a:r>
          </a:p>
        </p:txBody>
      </p:sp>
      <p:sp>
        <p:nvSpPr>
          <p:cNvPr id="68612" name="Text Box 1028">
            <a:extLst>
              <a:ext uri="{FF2B5EF4-FFF2-40B4-BE49-F238E27FC236}">
                <a16:creationId xmlns:a16="http://schemas.microsoft.com/office/drawing/2014/main" id="{62C5DBB2-591F-4F3C-DB93-E3D388D0F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752600"/>
            <a:ext cx="42989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/>
              <a:t>2, 5, 2, 1, 5</a:t>
            </a:r>
          </a:p>
          <a:p>
            <a:endParaRPr lang="en-US" altLang="en-US"/>
          </a:p>
        </p:txBody>
      </p:sp>
      <p:sp>
        <p:nvSpPr>
          <p:cNvPr id="68613" name="Oval 1029">
            <a:extLst>
              <a:ext uri="{FF2B5EF4-FFF2-40B4-BE49-F238E27FC236}">
                <a16:creationId xmlns:a16="http://schemas.microsoft.com/office/drawing/2014/main" id="{F39F93CE-8AFB-E4C7-3516-E4E4920A8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4" name="Oval 1030">
            <a:extLst>
              <a:ext uri="{FF2B5EF4-FFF2-40B4-BE49-F238E27FC236}">
                <a16:creationId xmlns:a16="http://schemas.microsoft.com/office/drawing/2014/main" id="{F8E7874E-6707-EFE0-E560-577B536AD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5" name="Oval 1031">
            <a:extLst>
              <a:ext uri="{FF2B5EF4-FFF2-40B4-BE49-F238E27FC236}">
                <a16:creationId xmlns:a16="http://schemas.microsoft.com/office/drawing/2014/main" id="{C616D297-3AB6-4CDB-1EEE-E34D328EE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6" name="Oval 1032">
            <a:extLst>
              <a:ext uri="{FF2B5EF4-FFF2-40B4-BE49-F238E27FC236}">
                <a16:creationId xmlns:a16="http://schemas.microsoft.com/office/drawing/2014/main" id="{32C260A2-62A5-3DCA-F231-D1C0CA999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7" name="Oval 1033">
            <a:extLst>
              <a:ext uri="{FF2B5EF4-FFF2-40B4-BE49-F238E27FC236}">
                <a16:creationId xmlns:a16="http://schemas.microsoft.com/office/drawing/2014/main" id="{442A43CB-3A9F-19FF-FB12-E5FB1E5DC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8" name="Oval 1034">
            <a:extLst>
              <a:ext uri="{FF2B5EF4-FFF2-40B4-BE49-F238E27FC236}">
                <a16:creationId xmlns:a16="http://schemas.microsoft.com/office/drawing/2014/main" id="{D88D44B7-A276-E00F-E3A8-98AF1934E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1910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9" name="Oval 1035">
            <a:extLst>
              <a:ext uri="{FF2B5EF4-FFF2-40B4-BE49-F238E27FC236}">
                <a16:creationId xmlns:a16="http://schemas.microsoft.com/office/drawing/2014/main" id="{7755962E-076E-1707-3473-D69E586BD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1" name="Oval 1037">
            <a:extLst>
              <a:ext uri="{FF2B5EF4-FFF2-40B4-BE49-F238E27FC236}">
                <a16:creationId xmlns:a16="http://schemas.microsoft.com/office/drawing/2014/main" id="{03CFE065-0135-8614-C63D-2A9F7F7DD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2" name="Oval 1038">
            <a:extLst>
              <a:ext uri="{FF2B5EF4-FFF2-40B4-BE49-F238E27FC236}">
                <a16:creationId xmlns:a16="http://schemas.microsoft.com/office/drawing/2014/main" id="{5F73DEAC-7FCF-4769-8EED-3EF70A0BC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3" name="Oval 1039">
            <a:extLst>
              <a:ext uri="{FF2B5EF4-FFF2-40B4-BE49-F238E27FC236}">
                <a16:creationId xmlns:a16="http://schemas.microsoft.com/office/drawing/2014/main" id="{5E3254FD-D9D9-5B78-1516-77969AB34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4" name="Oval 1040">
            <a:extLst>
              <a:ext uri="{FF2B5EF4-FFF2-40B4-BE49-F238E27FC236}">
                <a16:creationId xmlns:a16="http://schemas.microsoft.com/office/drawing/2014/main" id="{A4A3A10C-4E39-8348-8710-889E023CE7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5" name="Line 1041">
            <a:extLst>
              <a:ext uri="{FF2B5EF4-FFF2-40B4-BE49-F238E27FC236}">
                <a16:creationId xmlns:a16="http://schemas.microsoft.com/office/drawing/2014/main" id="{C0B90E5E-3B0E-B428-BC77-0B1E7EF12C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962400"/>
            <a:ext cx="9144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26" name="Line 1042">
            <a:extLst>
              <a:ext uri="{FF2B5EF4-FFF2-40B4-BE49-F238E27FC236}">
                <a16:creationId xmlns:a16="http://schemas.microsoft.com/office/drawing/2014/main" id="{3C11DA0F-3E3D-52A6-044D-8DAF070AC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343400"/>
            <a:ext cx="990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27" name="Oval 1043">
            <a:extLst>
              <a:ext uri="{FF2B5EF4-FFF2-40B4-BE49-F238E27FC236}">
                <a16:creationId xmlns:a16="http://schemas.microsoft.com/office/drawing/2014/main" id="{B269375C-6DF7-5D4D-5D4B-3BDAE8ADE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8" name="Oval 1044">
            <a:extLst>
              <a:ext uri="{FF2B5EF4-FFF2-40B4-BE49-F238E27FC236}">
                <a16:creationId xmlns:a16="http://schemas.microsoft.com/office/drawing/2014/main" id="{8047FB65-ECC7-CB79-C774-88ECB8B5C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29" name="Oval 1045">
            <a:extLst>
              <a:ext uri="{FF2B5EF4-FFF2-40B4-BE49-F238E27FC236}">
                <a16:creationId xmlns:a16="http://schemas.microsoft.com/office/drawing/2014/main" id="{1E5D5BEA-4A9E-C0EE-2DE8-95C0C04FA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910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30" name="Oval 1046">
            <a:extLst>
              <a:ext uri="{FF2B5EF4-FFF2-40B4-BE49-F238E27FC236}">
                <a16:creationId xmlns:a16="http://schemas.microsoft.com/office/drawing/2014/main" id="{0F82C7D5-9ED1-3793-3488-7AD08309D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7338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34" name="Line 1050">
            <a:extLst>
              <a:ext uri="{FF2B5EF4-FFF2-40B4-BE49-F238E27FC236}">
                <a16:creationId xmlns:a16="http://schemas.microsoft.com/office/drawing/2014/main" id="{088C4E26-D958-42DB-BEC4-6CA68461EA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419600"/>
            <a:ext cx="838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8635" name="Line 1051">
            <a:extLst>
              <a:ext uri="{FF2B5EF4-FFF2-40B4-BE49-F238E27FC236}">
                <a16:creationId xmlns:a16="http://schemas.microsoft.com/office/drawing/2014/main" id="{819B3EC5-67FA-EC7E-15E0-D0EEA1309C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962400"/>
            <a:ext cx="838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ransition advTm="12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D054EE6-95A0-8F93-E2E2-45168DE4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B296A8A1-7A9B-B49B-4CF7-A7F3D7A33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algn="ctr"/>
            <a:r>
              <a:rPr lang="en-US" altLang="en-US" sz="4400"/>
              <a:t>Mean is found by evening out the numbers</a:t>
            </a: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1CEE1E4E-2215-E0F7-D753-5F00D8F06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752600"/>
            <a:ext cx="42989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/>
              <a:t>2, 5, 2, 1, 5</a:t>
            </a:r>
          </a:p>
          <a:p>
            <a:endParaRPr lang="en-US" altLang="en-US"/>
          </a:p>
        </p:txBody>
      </p:sp>
      <p:sp>
        <p:nvSpPr>
          <p:cNvPr id="69636" name="Oval 4">
            <a:extLst>
              <a:ext uri="{FF2B5EF4-FFF2-40B4-BE49-F238E27FC236}">
                <a16:creationId xmlns:a16="http://schemas.microsoft.com/office/drawing/2014/main" id="{66E8B715-2424-56A6-4974-BAFEA4069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7" name="Oval 5">
            <a:extLst>
              <a:ext uri="{FF2B5EF4-FFF2-40B4-BE49-F238E27FC236}">
                <a16:creationId xmlns:a16="http://schemas.microsoft.com/office/drawing/2014/main" id="{3997AD1A-E851-2108-F3B9-A4A1B4D28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8" name="Oval 6">
            <a:extLst>
              <a:ext uri="{FF2B5EF4-FFF2-40B4-BE49-F238E27FC236}">
                <a16:creationId xmlns:a16="http://schemas.microsoft.com/office/drawing/2014/main" id="{051243A0-944E-4C6A-0584-CE16A0496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39" name="Oval 7">
            <a:extLst>
              <a:ext uri="{FF2B5EF4-FFF2-40B4-BE49-F238E27FC236}">
                <a16:creationId xmlns:a16="http://schemas.microsoft.com/office/drawing/2014/main" id="{119954C4-BAB1-BD4A-F2E6-7AA410A16A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0" name="Oval 8">
            <a:extLst>
              <a:ext uri="{FF2B5EF4-FFF2-40B4-BE49-F238E27FC236}">
                <a16:creationId xmlns:a16="http://schemas.microsoft.com/office/drawing/2014/main" id="{F13317AB-1CBC-3E9B-FD40-E70EB438F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1" name="Oval 9">
            <a:extLst>
              <a:ext uri="{FF2B5EF4-FFF2-40B4-BE49-F238E27FC236}">
                <a16:creationId xmlns:a16="http://schemas.microsoft.com/office/drawing/2014/main" id="{0256D38B-FBC0-03CB-B505-EA241106C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2" name="Oval 10">
            <a:extLst>
              <a:ext uri="{FF2B5EF4-FFF2-40B4-BE49-F238E27FC236}">
                <a16:creationId xmlns:a16="http://schemas.microsoft.com/office/drawing/2014/main" id="{DDAB74D8-A8FF-0344-6CDE-A84F738D3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3" name="Oval 11">
            <a:extLst>
              <a:ext uri="{FF2B5EF4-FFF2-40B4-BE49-F238E27FC236}">
                <a16:creationId xmlns:a16="http://schemas.microsoft.com/office/drawing/2014/main" id="{CA661D23-6CFA-B8E6-AE83-04F5FF0F1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4" name="Oval 12">
            <a:extLst>
              <a:ext uri="{FF2B5EF4-FFF2-40B4-BE49-F238E27FC236}">
                <a16:creationId xmlns:a16="http://schemas.microsoft.com/office/drawing/2014/main" id="{09016505-BBE1-4BAB-D1BD-44113F37D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5" name="Oval 13">
            <a:extLst>
              <a:ext uri="{FF2B5EF4-FFF2-40B4-BE49-F238E27FC236}">
                <a16:creationId xmlns:a16="http://schemas.microsoft.com/office/drawing/2014/main" id="{A181901A-7776-0D79-28DC-F96E1EEFC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6" name="Oval 14">
            <a:extLst>
              <a:ext uri="{FF2B5EF4-FFF2-40B4-BE49-F238E27FC236}">
                <a16:creationId xmlns:a16="http://schemas.microsoft.com/office/drawing/2014/main" id="{17E57C70-377B-AF94-7DE4-9F7427328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49" name="Oval 17">
            <a:extLst>
              <a:ext uri="{FF2B5EF4-FFF2-40B4-BE49-F238E27FC236}">
                <a16:creationId xmlns:a16="http://schemas.microsoft.com/office/drawing/2014/main" id="{4C9F6F42-2CE3-2201-BE45-55AAA23B6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50" name="Oval 18">
            <a:extLst>
              <a:ext uri="{FF2B5EF4-FFF2-40B4-BE49-F238E27FC236}">
                <a16:creationId xmlns:a16="http://schemas.microsoft.com/office/drawing/2014/main" id="{0BACEBDA-3FC0-8452-CDA4-2BA488227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51" name="Oval 19">
            <a:extLst>
              <a:ext uri="{FF2B5EF4-FFF2-40B4-BE49-F238E27FC236}">
                <a16:creationId xmlns:a16="http://schemas.microsoft.com/office/drawing/2014/main" id="{C47E9B8A-28CB-B569-4906-2E69EFCD3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1910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52" name="Oval 20">
            <a:extLst>
              <a:ext uri="{FF2B5EF4-FFF2-40B4-BE49-F238E27FC236}">
                <a16:creationId xmlns:a16="http://schemas.microsoft.com/office/drawing/2014/main" id="{36F2FC17-C201-8CB0-CDA6-C5907BC98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7338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9653" name="Line 21">
            <a:extLst>
              <a:ext uri="{FF2B5EF4-FFF2-40B4-BE49-F238E27FC236}">
                <a16:creationId xmlns:a16="http://schemas.microsoft.com/office/drawing/2014/main" id="{4AD6116E-64C4-9A22-C5CC-47B965DA58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4419600"/>
            <a:ext cx="838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69654" name="Line 22">
            <a:extLst>
              <a:ext uri="{FF2B5EF4-FFF2-40B4-BE49-F238E27FC236}">
                <a16:creationId xmlns:a16="http://schemas.microsoft.com/office/drawing/2014/main" id="{D12CFE6B-0229-F8CD-E7A8-07B82606EC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962400"/>
            <a:ext cx="8382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/>
          </a:p>
        </p:txBody>
      </p:sp>
    </p:spTree>
  </p:cSld>
  <p:clrMapOvr>
    <a:masterClrMapping/>
  </p:clrMapOvr>
  <p:transition advTm="2848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9BC5086-8619-2BA5-AF07-065C63060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5AAE9C67-515C-BEB7-8C6F-52C2BF6F9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 algn="ctr"/>
            <a:r>
              <a:rPr lang="en-US" altLang="en-US" sz="4400"/>
              <a:t>Mean is found by evening out the numbers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67CE0CBB-C86F-B28E-C3C2-0C56CBCE5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752600"/>
            <a:ext cx="42989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7200"/>
              <a:t>2, 5, 2, 1, 5</a:t>
            </a:r>
          </a:p>
          <a:p>
            <a:endParaRPr lang="en-US" altLang="en-US"/>
          </a:p>
        </p:txBody>
      </p:sp>
      <p:sp>
        <p:nvSpPr>
          <p:cNvPr id="70660" name="Oval 4">
            <a:extLst>
              <a:ext uri="{FF2B5EF4-FFF2-40B4-BE49-F238E27FC236}">
                <a16:creationId xmlns:a16="http://schemas.microsoft.com/office/drawing/2014/main" id="{7BDC23B9-21FF-C8D3-A7DD-F7A4B4D03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1" name="Oval 5">
            <a:extLst>
              <a:ext uri="{FF2B5EF4-FFF2-40B4-BE49-F238E27FC236}">
                <a16:creationId xmlns:a16="http://schemas.microsoft.com/office/drawing/2014/main" id="{72844F4B-5A9F-61E9-A982-7145AECFC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2" name="Oval 6">
            <a:extLst>
              <a:ext uri="{FF2B5EF4-FFF2-40B4-BE49-F238E27FC236}">
                <a16:creationId xmlns:a16="http://schemas.microsoft.com/office/drawing/2014/main" id="{99D124C4-BFB6-3C15-3A62-991C2E3EE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3" name="Oval 7">
            <a:extLst>
              <a:ext uri="{FF2B5EF4-FFF2-40B4-BE49-F238E27FC236}">
                <a16:creationId xmlns:a16="http://schemas.microsoft.com/office/drawing/2014/main" id="{B70B5F38-3FDE-5C12-9C11-37F4A35792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4" name="Oval 8">
            <a:extLst>
              <a:ext uri="{FF2B5EF4-FFF2-40B4-BE49-F238E27FC236}">
                <a16:creationId xmlns:a16="http://schemas.microsoft.com/office/drawing/2014/main" id="{88F296F8-8D77-0A0C-AC04-A9EE85962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5" name="Oval 9">
            <a:extLst>
              <a:ext uri="{FF2B5EF4-FFF2-40B4-BE49-F238E27FC236}">
                <a16:creationId xmlns:a16="http://schemas.microsoft.com/office/drawing/2014/main" id="{32299744-522D-528E-1141-B085FE5D6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6" name="Oval 10">
            <a:extLst>
              <a:ext uri="{FF2B5EF4-FFF2-40B4-BE49-F238E27FC236}">
                <a16:creationId xmlns:a16="http://schemas.microsoft.com/office/drawing/2014/main" id="{844E40B0-1088-D902-5ECD-9D6CCF5F0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7" name="Oval 11">
            <a:extLst>
              <a:ext uri="{FF2B5EF4-FFF2-40B4-BE49-F238E27FC236}">
                <a16:creationId xmlns:a16="http://schemas.microsoft.com/office/drawing/2014/main" id="{20A40B75-E3B5-C56A-841F-48813E497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8" name="Oval 12">
            <a:extLst>
              <a:ext uri="{FF2B5EF4-FFF2-40B4-BE49-F238E27FC236}">
                <a16:creationId xmlns:a16="http://schemas.microsoft.com/office/drawing/2014/main" id="{A7ACB752-B2DC-FEAE-EF67-7445AB374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69" name="Oval 13">
            <a:extLst>
              <a:ext uri="{FF2B5EF4-FFF2-40B4-BE49-F238E27FC236}">
                <a16:creationId xmlns:a16="http://schemas.microsoft.com/office/drawing/2014/main" id="{56284203-5332-6A26-67E6-C1D2C06BC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0" name="Oval 14">
            <a:extLst>
              <a:ext uri="{FF2B5EF4-FFF2-40B4-BE49-F238E27FC236}">
                <a16:creationId xmlns:a16="http://schemas.microsoft.com/office/drawing/2014/main" id="{64AC4894-7B1C-8DA1-EBC8-1067FC6EA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5626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1" name="Oval 15">
            <a:extLst>
              <a:ext uri="{FF2B5EF4-FFF2-40B4-BE49-F238E27FC236}">
                <a16:creationId xmlns:a16="http://schemas.microsoft.com/office/drawing/2014/main" id="{E5D57539-6089-8142-27A0-0AFDD8D79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2" name="Oval 16">
            <a:extLst>
              <a:ext uri="{FF2B5EF4-FFF2-40B4-BE49-F238E27FC236}">
                <a16:creationId xmlns:a16="http://schemas.microsoft.com/office/drawing/2014/main" id="{F6A82ED2-2262-CC94-61AF-1E16B531B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3" name="Oval 17">
            <a:extLst>
              <a:ext uri="{FF2B5EF4-FFF2-40B4-BE49-F238E27FC236}">
                <a16:creationId xmlns:a16="http://schemas.microsoft.com/office/drawing/2014/main" id="{1E958861-B16A-7335-DF86-A9C0C3665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054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4" name="Oval 18">
            <a:extLst>
              <a:ext uri="{FF2B5EF4-FFF2-40B4-BE49-F238E27FC236}">
                <a16:creationId xmlns:a16="http://schemas.microsoft.com/office/drawing/2014/main" id="{C46A8B85-D0C0-F869-C9DD-2CE48F98C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648200"/>
            <a:ext cx="1066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77" name="Text Box 21">
            <a:extLst>
              <a:ext uri="{FF2B5EF4-FFF2-40B4-BE49-F238E27FC236}">
                <a16:creationId xmlns:a16="http://schemas.microsoft.com/office/drawing/2014/main" id="{7A013563-C2F3-BACD-0E80-CA95DB857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048000"/>
            <a:ext cx="3352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000">
                <a:solidFill>
                  <a:schemeClr val="hlink"/>
                </a:solidFill>
              </a:rPr>
              <a:t>mean = 3</a:t>
            </a:r>
          </a:p>
        </p:txBody>
      </p:sp>
    </p:spTree>
  </p:cSld>
  <p:clrMapOvr>
    <a:masterClrMapping/>
  </p:clrMapOvr>
  <p:transition advTm="84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5FA5C29-070C-7D8E-3F17-DCE1F8AB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8751749B-E279-90F1-6414-A1CD43EE8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Mean of a Group of Numbers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D49B854-228A-B8B9-B1BF-DB73DB625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77200" cy="990600"/>
          </a:xfrm>
        </p:spPr>
        <p:txBody>
          <a:bodyPr/>
          <a:lstStyle/>
          <a:p>
            <a:r>
              <a:rPr lang="en-US" altLang="en-US" sz="4400">
                <a:solidFill>
                  <a:schemeClr val="accent1"/>
                </a:solidFill>
              </a:rPr>
              <a:t>Step 1 – Add all the numbers.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FE120F18-B9F4-AA40-C88E-41FCFA71B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819400"/>
            <a:ext cx="628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8, 10, 12, 18, 22, 26</a:t>
            </a:r>
          </a:p>
        </p:txBody>
      </p:sp>
      <p:sp>
        <p:nvSpPr>
          <p:cNvPr id="72709" name="Text Box 5">
            <a:extLst>
              <a:ext uri="{FF2B5EF4-FFF2-40B4-BE49-F238E27FC236}">
                <a16:creationId xmlns:a16="http://schemas.microsoft.com/office/drawing/2014/main" id="{C4E21495-3DB2-6659-F647-1075647A9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67200"/>
            <a:ext cx="8289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8+10+12+18+22+26 = 96 </a:t>
            </a:r>
          </a:p>
        </p:txBody>
      </p:sp>
    </p:spTree>
  </p:cSld>
  <p:clrMapOvr>
    <a:masterClrMapping/>
  </p:clrMapOvr>
  <p:transition advTm="121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  <p:bldP spid="72708" grpId="0" autoUpdateAnimBg="0"/>
      <p:bldP spid="7270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659778-F487-0C28-F83B-F9015CFB7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Copyright </a:t>
            </a:r>
            <a:r>
              <a:rPr lang="en-US" altLang="en-US">
                <a:cs typeface="Times New Roman" panose="02020603050405020304" pitchFamily="18" charset="0"/>
              </a:rPr>
              <a:t>© </a:t>
            </a:r>
            <a:r>
              <a:rPr lang="en-US" altLang="en-US"/>
              <a:t>2000 </a:t>
            </a:r>
            <a:r>
              <a:rPr lang="en-US" altLang="en-US">
                <a:cs typeface="Times New Roman" panose="02020603050405020304" pitchFamily="18" charset="0"/>
              </a:rPr>
              <a:t>by Monica Yuskaitis</a:t>
            </a: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29464118-EACF-BFA8-FF46-073725FBA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400"/>
              <a:t>How to Find the Mean of a Group of Numbers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123902F-F336-6613-C6A3-A71B6B23A6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137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>
                <a:solidFill>
                  <a:schemeClr val="accent1"/>
                </a:solidFill>
              </a:rPr>
              <a:t>Step 2 – Divide the sum by the number of addends.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699CA654-4AA2-DA20-5372-E8D65DC98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48000"/>
            <a:ext cx="6280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8, 10, 12, 18, 22, 26</a:t>
            </a:r>
          </a:p>
        </p:txBody>
      </p:sp>
      <p:sp>
        <p:nvSpPr>
          <p:cNvPr id="73733" name="Text Box 5">
            <a:extLst>
              <a:ext uri="{FF2B5EF4-FFF2-40B4-BE49-F238E27FC236}">
                <a16:creationId xmlns:a16="http://schemas.microsoft.com/office/drawing/2014/main" id="{65834D6A-142D-D18B-AC59-56D37D7F2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14800"/>
            <a:ext cx="8289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6000"/>
              <a:t>8+10+12+18+22+26 = 96 </a:t>
            </a:r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3DAAB84A-12C7-BE42-6F12-BB573F19D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105400"/>
            <a:ext cx="7391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400"/>
              <a:t>How many addends are there?</a:t>
            </a:r>
          </a:p>
        </p:txBody>
      </p:sp>
    </p:spTree>
  </p:cSld>
  <p:clrMapOvr>
    <a:masterClrMapping/>
  </p:clrMapOvr>
  <p:transition advTm="102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Neon Frame">
  <a:themeElements>
    <a:clrScheme name="Neon Frame 5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FF6600"/>
      </a:accent1>
      <a:accent2>
        <a:srgbClr val="FF41FF"/>
      </a:accent2>
      <a:accent3>
        <a:srgbClr val="AAAAAA"/>
      </a:accent3>
      <a:accent4>
        <a:srgbClr val="D4D4D4"/>
      </a:accent4>
      <a:accent5>
        <a:srgbClr val="FFB8AA"/>
      </a:accent5>
      <a:accent6>
        <a:srgbClr val="E73AE7"/>
      </a:accent6>
      <a:hlink>
        <a:srgbClr val="FF0066"/>
      </a:hlink>
      <a:folHlink>
        <a:srgbClr val="CC0066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Designs\Neon Frame.pot</Template>
  <TotalTime>471</TotalTime>
  <Words>1477</Words>
  <Application>Microsoft Office PowerPoint</Application>
  <PresentationFormat>On-screen Show (4:3)</PresentationFormat>
  <Paragraphs>229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Times New Roman</vt:lpstr>
      <vt:lpstr>Tahoma</vt:lpstr>
      <vt:lpstr>Arial</vt:lpstr>
      <vt:lpstr>Neon Frame</vt:lpstr>
      <vt:lpstr>Mean, Median, Mode  &amp; Range</vt:lpstr>
      <vt:lpstr>Vocabulary Review</vt:lpstr>
      <vt:lpstr>Definition</vt:lpstr>
      <vt:lpstr>Definition</vt:lpstr>
      <vt:lpstr>Mean is found by evening out the numbers</vt:lpstr>
      <vt:lpstr>Mean is found by evening out the numbers</vt:lpstr>
      <vt:lpstr>Mean is found by evening out the numbers</vt:lpstr>
      <vt:lpstr>How to Find the Mean of a Group of Numbers</vt:lpstr>
      <vt:lpstr>How to Find the Mean of a Group of Numbers</vt:lpstr>
      <vt:lpstr>How to Find the Mean of a Group of Numbers</vt:lpstr>
      <vt:lpstr>How to Find the Mean of a Group of Numbers</vt:lpstr>
      <vt:lpstr>What is the mean of these numbers?</vt:lpstr>
      <vt:lpstr>What is the mean of these numbers?</vt:lpstr>
      <vt:lpstr>What is the mean of these numbers?</vt:lpstr>
      <vt:lpstr>What is the mean of these numbers?</vt:lpstr>
      <vt:lpstr>Definition</vt:lpstr>
      <vt:lpstr>Definition</vt:lpstr>
      <vt:lpstr>How to Find the Median in a Group of Numbers</vt:lpstr>
      <vt:lpstr>How to Find the Median in a Group of Numbers</vt:lpstr>
      <vt:lpstr>How to Find the Median in a Group of Numbers</vt:lpstr>
      <vt:lpstr>How to Find the Median in a Group of Numbers</vt:lpstr>
      <vt:lpstr>How to Find the Median in a Group of Numbers</vt:lpstr>
      <vt:lpstr>What is the median of these numbers?</vt:lpstr>
      <vt:lpstr>What is the median of these numbers?</vt:lpstr>
      <vt:lpstr>What is the median of these numbers?</vt:lpstr>
      <vt:lpstr>What is the median of these numbers?</vt:lpstr>
      <vt:lpstr>Definition</vt:lpstr>
      <vt:lpstr>Definition</vt:lpstr>
      <vt:lpstr>Definition</vt:lpstr>
      <vt:lpstr>How to Find the Mode in a Group of Numbers</vt:lpstr>
      <vt:lpstr>How to Find the Mode in a Group of Numbers</vt:lpstr>
      <vt:lpstr>Which number is the mode?</vt:lpstr>
      <vt:lpstr>Which number is the mode?</vt:lpstr>
      <vt:lpstr>Which number is the mode?</vt:lpstr>
      <vt:lpstr>Definition</vt:lpstr>
      <vt:lpstr>Definition</vt:lpstr>
      <vt:lpstr>How to Find the Range in a Group of Numbers</vt:lpstr>
      <vt:lpstr>How to Find the Range in a Group of Numbers</vt:lpstr>
      <vt:lpstr>How to Find the Range in a Group of Numbers</vt:lpstr>
      <vt:lpstr>What is the range?</vt:lpstr>
      <vt:lpstr>What is the range?</vt:lpstr>
      <vt:lpstr>What is the range?</vt:lpstr>
      <vt:lpstr>What is the range?</vt:lpstr>
      <vt:lpstr>PowerPoint Presentation</vt:lpstr>
    </vt:vector>
  </TitlesOfParts>
  <Company>VMS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Mean, Median, Mode  &amp; Range</dc:title>
  <dc:creator>Mr. Clutter</dc:creator>
  <cp:lastModifiedBy>Nayan GRIFFITHS</cp:lastModifiedBy>
  <cp:revision>7</cp:revision>
  <cp:lastPrinted>1601-01-01T00:00:00Z</cp:lastPrinted>
  <dcterms:created xsi:type="dcterms:W3CDTF">2000-02-21T17:58:31Z</dcterms:created>
  <dcterms:modified xsi:type="dcterms:W3CDTF">2023-03-11T11:43:46Z</dcterms:modified>
</cp:coreProperties>
</file>